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61" r:id="rId6"/>
    <p:sldId id="281" r:id="rId7"/>
    <p:sldId id="282" r:id="rId8"/>
    <p:sldId id="334" r:id="rId9"/>
    <p:sldId id="335" r:id="rId10"/>
    <p:sldId id="336" r:id="rId11"/>
    <p:sldId id="337" r:id="rId12"/>
    <p:sldId id="283" r:id="rId13"/>
    <p:sldId id="311" r:id="rId14"/>
    <p:sldId id="369" r:id="rId15"/>
    <p:sldId id="324"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EB8"/>
    <a:srgbClr val="CC0000"/>
    <a:srgbClr val="420042"/>
    <a:srgbClr val="660066"/>
    <a:srgbClr val="640064"/>
    <a:srgbClr val="660033"/>
    <a:srgbClr val="360036"/>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7" autoAdjust="0"/>
    <p:restoredTop sz="79484" autoAdjust="0"/>
  </p:normalViewPr>
  <p:slideViewPr>
    <p:cSldViewPr>
      <p:cViewPr varScale="1">
        <p:scale>
          <a:sx n="59" d="100"/>
          <a:sy n="59" d="100"/>
        </p:scale>
        <p:origin x="1196"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468"/>
    </p:cViewPr>
  </p:sorterViewPr>
  <p:notesViewPr>
    <p:cSldViewPr>
      <p:cViewPr varScale="1">
        <p:scale>
          <a:sx n="64" d="100"/>
          <a:sy n="64" d="100"/>
        </p:scale>
        <p:origin x="3115"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00ED69C7-2AED-43FE-846E-E9C443704006}"/>
    <pc:docChg chg="modSld modMainMaster">
      <pc:chgData name="Wee Chong OON (NP)" userId="19b35abc-dbd4-44ab-bb9c-b5c8515f4157" providerId="ADAL" clId="{00ED69C7-2AED-43FE-846E-E9C443704006}" dt="2022-04-29T09:11:33.174" v="66" actId="14100"/>
      <pc:docMkLst>
        <pc:docMk/>
      </pc:docMkLst>
      <pc:sldChg chg="addSp modSp modAnim">
        <pc:chgData name="Wee Chong OON (NP)" userId="19b35abc-dbd4-44ab-bb9c-b5c8515f4157" providerId="ADAL" clId="{00ED69C7-2AED-43FE-846E-E9C443704006}" dt="2022-04-29T09:11:33.174" v="66" actId="14100"/>
        <pc:sldMkLst>
          <pc:docMk/>
          <pc:sldMk cId="784129179" sldId="334"/>
        </pc:sldMkLst>
        <pc:spChg chg="add mod">
          <ac:chgData name="Wee Chong OON (NP)" userId="19b35abc-dbd4-44ab-bb9c-b5c8515f4157" providerId="ADAL" clId="{00ED69C7-2AED-43FE-846E-E9C443704006}" dt="2022-04-29T09:10:51.157" v="62" actId="1076"/>
          <ac:spMkLst>
            <pc:docMk/>
            <pc:sldMk cId="784129179" sldId="334"/>
            <ac:spMk id="18" creationId="{03F260A2-08B6-4653-9FFC-C49DD94AE50E}"/>
          </ac:spMkLst>
        </pc:spChg>
        <pc:cxnChg chg="add mod">
          <ac:chgData name="Wee Chong OON (NP)" userId="19b35abc-dbd4-44ab-bb9c-b5c8515f4157" providerId="ADAL" clId="{00ED69C7-2AED-43FE-846E-E9C443704006}" dt="2022-04-29T09:11:33.174" v="66" actId="14100"/>
          <ac:cxnSpMkLst>
            <pc:docMk/>
            <pc:sldMk cId="784129179" sldId="334"/>
            <ac:cxnSpMk id="16" creationId="{FD4FFC6C-4FD6-4CEE-AFF2-7A4A0E66A522}"/>
          </ac:cxnSpMkLst>
        </pc:cxnChg>
        <pc:cxnChg chg="add mod">
          <ac:chgData name="Wee Chong OON (NP)" userId="19b35abc-dbd4-44ab-bb9c-b5c8515f4157" providerId="ADAL" clId="{00ED69C7-2AED-43FE-846E-E9C443704006}" dt="2022-04-29T09:11:03.164" v="65" actId="14100"/>
          <ac:cxnSpMkLst>
            <pc:docMk/>
            <pc:sldMk cId="784129179" sldId="334"/>
            <ac:cxnSpMk id="17" creationId="{AA9E66B2-05B3-4858-B64A-CFF1193F9331}"/>
          </ac:cxnSpMkLst>
        </pc:cxnChg>
      </pc:sldChg>
      <pc:sldMasterChg chg="modSp modSldLayout">
        <pc:chgData name="Wee Chong OON (NP)" userId="19b35abc-dbd4-44ab-bb9c-b5c8515f4157" providerId="ADAL" clId="{00ED69C7-2AED-43FE-846E-E9C443704006}" dt="2022-04-29T09:05:44.491" v="56" actId="20577"/>
        <pc:sldMasterMkLst>
          <pc:docMk/>
          <pc:sldMasterMk cId="0" sldId="2147483648"/>
        </pc:sldMasterMkLst>
        <pc:spChg chg="mod">
          <ac:chgData name="Wee Chong OON (NP)" userId="19b35abc-dbd4-44ab-bb9c-b5c8515f4157" providerId="ADAL" clId="{00ED69C7-2AED-43FE-846E-E9C443704006}" dt="2022-04-29T09:04:22.972" v="11" actId="20577"/>
          <ac:spMkLst>
            <pc:docMk/>
            <pc:sldMasterMk cId="0" sldId="2147483648"/>
            <ac:spMk id="12" creationId="{00000000-0000-0000-0000-000000000000}"/>
          </ac:spMkLst>
        </pc:spChg>
        <pc:spChg chg="mod">
          <ac:chgData name="Wee Chong OON (NP)" userId="19b35abc-dbd4-44ab-bb9c-b5c8515f4157" providerId="ADAL" clId="{00ED69C7-2AED-43FE-846E-E9C443704006}" dt="2022-04-29T09:04:32.459" v="21" actId="20577"/>
          <ac:spMkLst>
            <pc:docMk/>
            <pc:sldMasterMk cId="0" sldId="2147483648"/>
            <ac:spMk id="14" creationId="{00000000-0000-0000-0000-000000000000}"/>
          </ac:spMkLst>
        </pc:spChg>
        <pc:spChg chg="mod">
          <ac:chgData name="Wee Chong OON (NP)" userId="19b35abc-dbd4-44ab-bb9c-b5c8515f4157" providerId="ADAL" clId="{00ED69C7-2AED-43FE-846E-E9C443704006}" dt="2022-04-29T09:04:36.557" v="25" actId="20577"/>
          <ac:spMkLst>
            <pc:docMk/>
            <pc:sldMasterMk cId="0" sldId="2147483648"/>
            <ac:spMk id="15" creationId="{00000000-0000-0000-0000-000000000000}"/>
          </ac:spMkLst>
        </pc:spChg>
        <pc:sldLayoutChg chg="modSp">
          <pc:chgData name="Wee Chong OON (NP)" userId="19b35abc-dbd4-44ab-bb9c-b5c8515f4157" providerId="ADAL" clId="{00ED69C7-2AED-43FE-846E-E9C443704006}" dt="2022-04-29T09:05:44.491" v="56" actId="20577"/>
          <pc:sldLayoutMkLst>
            <pc:docMk/>
            <pc:sldMasterMk cId="0" sldId="2147483648"/>
            <pc:sldLayoutMk cId="0" sldId="2147483671"/>
          </pc:sldLayoutMkLst>
          <pc:spChg chg="mod">
            <ac:chgData name="Wee Chong OON (NP)" userId="19b35abc-dbd4-44ab-bb9c-b5c8515f4157" providerId="ADAL" clId="{00ED69C7-2AED-43FE-846E-E9C443704006}" dt="2022-04-29T09:05:44.491" v="56" actId="20577"/>
            <ac:spMkLst>
              <pc:docMk/>
              <pc:sldMasterMk cId="0" sldId="2147483648"/>
              <pc:sldLayoutMk cId="0" sldId="2147483671"/>
              <ac:spMk id="7" creationId="{00000000-0000-0000-0000-000000000000}"/>
            </ac:spMkLst>
          </pc:spChg>
          <pc:spChg chg="mod">
            <ac:chgData name="Wee Chong OON (NP)" userId="19b35abc-dbd4-44ab-bb9c-b5c8515f4157" providerId="ADAL" clId="{00ED69C7-2AED-43FE-846E-E9C443704006}" dt="2022-04-29T09:05:03.841" v="54" actId="20577"/>
            <ac:spMkLst>
              <pc:docMk/>
              <pc:sldMasterMk cId="0" sldId="2147483648"/>
              <pc:sldLayoutMk cId="0" sldId="2147483671"/>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remember all that stuff on selection structures that we covered in the previous lesson? You know, the if statements, if-else statements and if-</a:t>
            </a:r>
            <a:r>
              <a:rPr lang="en-US" dirty="0" err="1"/>
              <a:t>elif</a:t>
            </a:r>
            <a:r>
              <a:rPr lang="en-US" dirty="0"/>
              <a:t>-else statements? Those structures allow you to do different things depending on whether a condition (or a series of conditions) is True or False. In this short little lesson, we will talk about how we can combine multiple conditions together into a single compound condition, which will make your selection structures even more powerful. And we all want more power, right?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40413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Example</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420527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11</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our little revisit to compound conditions. If you want to learn a bit more about this, here are a couple links you can check out. Until next time, keep on coding!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7706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lesson covers compound conditions, which is constructed by combining your usual conditions with logical operators. We’ve actually already covered this in a previous lesson, but this time we will get into some of the nitty gritty details.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12896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have three logical operators in Python. </a:t>
            </a:r>
          </a:p>
          <a:p>
            <a:endParaRPr lang="en-US" dirty="0"/>
          </a:p>
          <a:p>
            <a:r>
              <a:rPr lang="en-US" dirty="0"/>
              <a:t>The AND operator combines two conditions together, and the AND-expression is only True if both conditions are True. </a:t>
            </a:r>
          </a:p>
          <a:p>
            <a:endParaRPr lang="en-US" dirty="0"/>
          </a:p>
          <a:p>
            <a:r>
              <a:rPr lang="en-US" dirty="0"/>
              <a:t>The OR operator also combines two conditions together, and the OR-expression is True if one or both conditions are True. In other words, it is False only if both conditions are False, otherwise it is True.</a:t>
            </a:r>
          </a:p>
          <a:p>
            <a:endParaRPr lang="en-US" dirty="0"/>
          </a:p>
          <a:p>
            <a:r>
              <a:rPr lang="en-US" dirty="0"/>
              <a:t>Finally, the NOT operator only works on one condition, and is True only if the condition is False, so the NOT operator is the negation of its condition.</a:t>
            </a:r>
          </a:p>
        </p:txBody>
      </p:sp>
      <p:sp>
        <p:nvSpPr>
          <p:cNvPr id="4" name="Slide Number Placeholder 3"/>
          <p:cNvSpPr>
            <a:spLocks noGrp="1"/>
          </p:cNvSpPr>
          <p:nvPr>
            <p:ph type="sldNum" sz="quarter" idx="10"/>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60258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is the truth table of our AND, OR and NOT operators, which shows all the possible combinations of truth values for the operands and the resultant truth value of the compound condition. We see that AND is only True if both conditions are True; OR is True if one, the other or both conditions are True; and NOT is True when the condition is False, and False when the condition is True. </a:t>
            </a:r>
          </a:p>
          <a:p>
            <a:endParaRPr lang="en-SG" dirty="0"/>
          </a:p>
          <a:p>
            <a:r>
              <a:rPr lang="en-SG" dirty="0"/>
              <a:t>It’s all pretty straightforward, isn’t it? This just basic logic. But once you start combining multiple conditions together, which may involve combining compound conditions with other compound conditions, things can start getting pretty confusing. So let’s see how messy it can get, shall we?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42335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Suppose we want to check if a room is currently at a comfortable temperature, which we define as between 20 and 25 degrees Celsius. So if we store the current temperature in a variable called temperature, we want to see if it </a:t>
            </a:r>
            <a:r>
              <a:rPr lang="en-SG" baseline="0" dirty="0"/>
              <a:t>is between 20 and 25 inclusive. There are a couple of ways we can do this.</a:t>
            </a:r>
          </a:p>
          <a:p>
            <a:endParaRPr lang="en-SG" baseline="0" dirty="0"/>
          </a:p>
          <a:p>
            <a:r>
              <a:rPr lang="en-SG" baseline="0" dirty="0"/>
              <a:t>The first way is to use a compound condition. In order for temperature to be between 20 and 25, temperature must be greater than or equal to 20, AND temperature must be less than or equal to 25. So we can take these two conditions and </a:t>
            </a:r>
            <a:r>
              <a:rPr lang="en-SG" baseline="0" dirty="0" err="1"/>
              <a:t>AND</a:t>
            </a:r>
            <a:r>
              <a:rPr lang="en-SG" baseline="0" dirty="0"/>
              <a:t> them together, like this. Now, this is the standard way of specifying a condition to check if a variable is between two values, and many programming languages such as C, C# or Java require you to do it this way.</a:t>
            </a:r>
          </a:p>
          <a:p>
            <a:endParaRPr lang="en-SG" baseline="0" dirty="0"/>
          </a:p>
          <a:p>
            <a:r>
              <a:rPr lang="en-SG" baseline="0" dirty="0"/>
              <a:t>However, Python also allows you to write it like this, which should be familiar to you if you studied inequalities for maths in secondary school. You can use either way in your Python code, but do bear in mind many other languages do not allow this syntax.</a:t>
            </a:r>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40549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OK, what if we want to check if the temperature of a room is not comfortable? Then we could check if the temperature is either less than 20 or greater than 25. To do this in Python, we would use the logical OR operator like this.</a:t>
            </a:r>
          </a:p>
          <a:p>
            <a:endParaRPr lang="en-SG" dirty="0"/>
          </a:p>
          <a:p>
            <a:r>
              <a:rPr lang="en-SG" dirty="0"/>
              <a:t>So in this case, if temperature is less than 20, then the expression evaluates to True. But if it is not less than 20, then Python will check the other condition, so if temperature is greater than 25, then the expression will also be True. It’s only if neither condition is True that the expression evaluates to False.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604598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Notice that the previous two compound conditions are negations of each other, meaning that if one expression is True, the other one must be False. Is this just a coincidence? Nope. There’s actually a law covering this.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63885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some 19</a:t>
            </a:r>
            <a:r>
              <a:rPr lang="en-US" baseline="30000" dirty="0"/>
              <a:t>th</a:t>
            </a:r>
            <a:r>
              <a:rPr lang="en-US" dirty="0"/>
              <a:t> century British mathematician named Augustus De Morgan figured out these logical laws concerning what happens when you do the ‘NOT’ of a compound condition. Essentially, if we take any two conditions P and Q, then the negation of the expression “P and Q”, which is not open bracket P and Q close bracket, is logically equivalent to “not P or not Q”. The negation of the expression “P or Q”, which is written as not open bracket P or Q close bracket, is the same as “not P and not Q”.</a:t>
            </a:r>
          </a:p>
          <a:p>
            <a:endParaRPr lang="en-US" dirty="0"/>
          </a:p>
          <a:p>
            <a:r>
              <a:rPr lang="en-US" dirty="0"/>
              <a:t>Let’s take an example. Suppose we are creating a game, and the Wand of Amazing Power can only be equipped by Mages who are level 10 or higher. If we use P to symbolize the condition “level &gt;= 10” and Q to symbolize “prof == ‘Mage’” (meaning the character’s profession is Mage). Then we can check if a character can equip the wand by checking P and Q, as in “level &gt;= 10 and prof == ‘Mage’”. What if we want to check the converse, meaning when is a character not allowed to equip the want? This happens when either the character is lower than level 10, or he is not a mage. This is translated into the compound condition P or Q, which is “level &lt; 10 or prof != Mage”. As we can see, this is a direct application of De Morgan’s Law.</a:t>
            </a:r>
          </a:p>
          <a:p>
            <a:endParaRPr lang="en-US" dirty="0"/>
          </a:p>
          <a:p>
            <a:r>
              <a:rPr lang="en-US" dirty="0"/>
              <a:t>One more example. Suppose the much weaker Staff of Bunnies can be equipped if a character is either level 10 or higher, or is a mage. So any level 10 character can use the Staff of Bunnies, or any mage can use it whatever their level. This is expressed as P or Q, which is the expression “level &gt;= 10 or prof == ‘Mage’”. Again we ask, when is a character not allowed to use the Staff of Bunnies? This happens only if he is a noob who is lower than level 10, and also not a mage, which we can express as “level &lt; 10 and prof != ‘Mage’”. De Morgan’s Law strikes again!</a:t>
            </a:r>
          </a:p>
          <a:p>
            <a:endParaRPr lang="en-US" dirty="0"/>
          </a:p>
          <a:p>
            <a:r>
              <a:rPr lang="en-US" dirty="0"/>
              <a:t>Keep De Morgan’s Laws in mind as you are writing programs with complicated compound conditions. Sometimes it is easier or more efficient to check if something is False rather than if something is True, and De Morgan’s Laws allow you to easily convert a compound expression into its converse.</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165971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do you all remember this precedence</a:t>
            </a:r>
            <a:r>
              <a:rPr lang="en-SG" baseline="0" dirty="0"/>
              <a:t> table? When deciding which operator to evaluate first, Python follows this table and evaluates the ones with higher precedence first. Of all the operators we have covered, the logical operators have the lowest precedence, so they will be evaluated last. Also, NOT will be evaluated before AND, which will be evaluated before OR.</a:t>
            </a:r>
          </a:p>
          <a:p>
            <a:endParaRPr lang="en-SG" baseline="0" dirty="0"/>
          </a:p>
          <a:p>
            <a:r>
              <a:rPr lang="en-SG" baseline="0" dirty="0"/>
              <a:t>So if we have this expression a and b or not c == False, according to the precedence order we will first evaluate c == False. Next, we will evaluate NOT. Then of the remaining operators, AND has a higher precedence than OR, so we will evaluate a AND b first. And then finally we will evaluate the OR, so this is the equivalent expression with the precedence indicated by brackets. As always, if you are unsure about precedence orders when writing code, just use brackets to determine the order explicitly.</a:t>
            </a:r>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1794618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4</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b="1">
                <a:solidFill>
                  <a:srgbClr val="660033"/>
                </a:solidFill>
                <a:latin typeface="Arial Narrow" panose="020B0606020202030204" pitchFamily="34" charset="0"/>
              </a:defRPr>
            </a:lvl1pPr>
            <a:lvl2pPr>
              <a:defRPr>
                <a:solidFill>
                  <a:schemeClr val="tx1"/>
                </a:solidFill>
                <a:latin typeface="Arial Narrow" panose="020B0606020202030204" pitchFamily="34" charset="0"/>
              </a:defRPr>
            </a:lvl2pPr>
            <a:lvl3pPr>
              <a:defRPr>
                <a:solidFill>
                  <a:srgbClr val="082EB8"/>
                </a:solidFill>
                <a:latin typeface="Arial Narrow" panose="020B0606020202030204" pitchFamily="34" charset="0"/>
              </a:defRPr>
            </a:lvl3pPr>
            <a:lvl4pPr>
              <a:defRPr>
                <a:solidFill>
                  <a:srgbClr val="660033"/>
                </a:solidFill>
                <a:latin typeface="Arial Narrow" panose="020B0606020202030204" pitchFamily="34" charset="0"/>
              </a:defRPr>
            </a:lvl4pPr>
            <a:lvl5pPr>
              <a:defRPr>
                <a:solidFill>
                  <a:srgbClr val="660033"/>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update:28/04/2023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4-2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540E9F17-85DC-4553-BE18-915736086EDA}"/>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Clr>
          <a:srgbClr val="660066"/>
        </a:buClr>
        <a:buSzPct val="8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82EB8"/>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hyperlink" Target="http://www.openbookproject.net/thinkcs/python/english3e/conditionals.html" TargetMode="Externa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590931"/>
          </a:xfrm>
        </p:spPr>
        <p:txBody>
          <a:bodyPr/>
          <a:lstStyle/>
          <a:p>
            <a:r>
              <a:rPr lang="en-GB" sz="3600" dirty="0"/>
              <a:t>Compound Conditions</a:t>
            </a:r>
          </a:p>
        </p:txBody>
      </p:sp>
      <p:pic>
        <p:nvPicPr>
          <p:cNvPr id="3" name="Audio 2">
            <a:hlinkClick r:id="" action="ppaction://media"/>
            <a:extLst>
              <a:ext uri="{FF2B5EF4-FFF2-40B4-BE49-F238E27FC236}">
                <a16:creationId xmlns:a16="http://schemas.microsoft.com/office/drawing/2014/main" id="{03BFFE15-DDF8-4EEC-B4DD-567C968E63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574"/>
    </mc:Choice>
    <mc:Fallback xmlns="">
      <p:transition spd="slow" advTm="36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SG" dirty="0"/>
          </a:p>
        </p:txBody>
      </p:sp>
      <p:sp>
        <p:nvSpPr>
          <p:cNvPr id="3" name="Content Placeholder 2"/>
          <p:cNvSpPr>
            <a:spLocks noGrp="1"/>
          </p:cNvSpPr>
          <p:nvPr>
            <p:ph idx="1"/>
          </p:nvPr>
        </p:nvSpPr>
        <p:spPr/>
        <p:txBody>
          <a:bodyPr/>
          <a:lstStyle/>
          <a:p>
            <a:pPr marL="0" indent="0">
              <a:buNone/>
            </a:pPr>
            <a:r>
              <a:rPr lang="en-US" dirty="0"/>
              <a:t>The following program prompts the user for input of the gender and age, display a message indicating whether the person is older than 18 or female but not both, or the person is a female older than 18 or a male not older than 18. </a:t>
            </a:r>
          </a:p>
        </p:txBody>
      </p:sp>
      <p:sp>
        <p:nvSpPr>
          <p:cNvPr id="38" name="TextBox 37">
            <a:extLst>
              <a:ext uri="{FF2B5EF4-FFF2-40B4-BE49-F238E27FC236}">
                <a16:creationId xmlns:a16="http://schemas.microsoft.com/office/drawing/2014/main" id="{2B9522FC-50C9-4923-A8F3-5B1DB9792AC0}"/>
              </a:ext>
            </a:extLst>
          </p:cNvPr>
          <p:cNvSpPr txBox="1"/>
          <p:nvPr/>
        </p:nvSpPr>
        <p:spPr>
          <a:xfrm>
            <a:off x="228600" y="2743200"/>
            <a:ext cx="8534400" cy="1938992"/>
          </a:xfrm>
          <a:prstGeom prst="rect">
            <a:avLst/>
          </a:prstGeom>
          <a:solidFill>
            <a:schemeClr val="accent5"/>
          </a:solidFill>
          <a:ln>
            <a:solidFill>
              <a:schemeClr val="tx1"/>
            </a:solidFill>
          </a:ln>
        </p:spPr>
        <p:txBody>
          <a:bodyPr wrap="square" rtlCol="0">
            <a:spAutoFit/>
          </a:bodyPr>
          <a:lstStyle/>
          <a:p>
            <a:r>
              <a:rPr lang="en-US" sz="2000" dirty="0">
                <a:latin typeface="Calibri" panose="020F0502020204030204" pitchFamily="34" charset="0"/>
                <a:cs typeface="Calibri" panose="020F0502020204030204" pitchFamily="34" charset="0"/>
              </a:rPr>
              <a:t>gender = input('Enter your gender: ')</a:t>
            </a:r>
          </a:p>
          <a:p>
            <a:r>
              <a:rPr lang="en-US" sz="2000" dirty="0">
                <a:latin typeface="Calibri" panose="020F0502020204030204" pitchFamily="34" charset="0"/>
                <a:cs typeface="Calibri" panose="020F0502020204030204" pitchFamily="34" charset="0"/>
              </a:rPr>
              <a:t>age = int(input('Enter your age: '))</a:t>
            </a:r>
          </a:p>
          <a:p>
            <a:r>
              <a:rPr lang="en-US" sz="2000" dirty="0">
                <a:latin typeface="Calibri" panose="020F0502020204030204" pitchFamily="34" charset="0"/>
                <a:cs typeface="Calibri" panose="020F0502020204030204" pitchFamily="34" charset="0"/>
              </a:rPr>
              <a:t>if age &gt; 18 and gender != 'Female' or age &lt;= 18 and gender == 'Female':</a:t>
            </a:r>
          </a:p>
          <a:p>
            <a:r>
              <a:rPr lang="en-US" sz="2000" dirty="0">
                <a:latin typeface="Calibri" panose="020F0502020204030204" pitchFamily="34" charset="0"/>
                <a:cs typeface="Calibri" panose="020F0502020204030204" pitchFamily="34" charset="0"/>
              </a:rPr>
              <a:t>    print('You are either older than 18 or female, but not both')</a:t>
            </a:r>
          </a:p>
          <a:p>
            <a:r>
              <a:rPr lang="en-US" sz="2000" dirty="0">
                <a:latin typeface="Calibri" panose="020F0502020204030204" pitchFamily="34" charset="0"/>
                <a:cs typeface="Calibri" panose="020F0502020204030204" pitchFamily="34" charset="0"/>
              </a:rPr>
              <a:t>else:</a:t>
            </a:r>
          </a:p>
          <a:p>
            <a:r>
              <a:rPr lang="en-US" sz="2000" dirty="0">
                <a:latin typeface="Calibri" panose="020F0502020204030204" pitchFamily="34" charset="0"/>
                <a:cs typeface="Calibri" panose="020F0502020204030204" pitchFamily="34" charset="0"/>
              </a:rPr>
              <a:t>    print('You are a female older than 18 or a male not older than 18')</a:t>
            </a:r>
            <a:endParaRPr lang="en-US" sz="2000" dirty="0">
              <a:solidFill>
                <a:srgbClr val="0000FF"/>
              </a:solidFill>
              <a:latin typeface="Calibri" panose="020F0502020204030204" pitchFamily="34" charset="0"/>
              <a:cs typeface="Calibri" panose="020F0502020204030204" pitchFamily="34" charset="0"/>
            </a:endParaRPr>
          </a:p>
        </p:txBody>
      </p:sp>
      <p:sp>
        <p:nvSpPr>
          <p:cNvPr id="44" name="Content Placeholder 2">
            <a:extLst>
              <a:ext uri="{FF2B5EF4-FFF2-40B4-BE49-F238E27FC236}">
                <a16:creationId xmlns:a16="http://schemas.microsoft.com/office/drawing/2014/main" id="{BA941FE8-85C2-4C2D-A35C-2F7C43956757}"/>
              </a:ext>
            </a:extLst>
          </p:cNvPr>
          <p:cNvSpPr txBox="1">
            <a:spLocks/>
          </p:cNvSpPr>
          <p:nvPr/>
        </p:nvSpPr>
        <p:spPr bwMode="auto">
          <a:xfrm>
            <a:off x="2209800" y="4788769"/>
            <a:ext cx="6180803" cy="1066800"/>
          </a:xfrm>
          <a:prstGeom prst="rect">
            <a:avLst/>
          </a:prstGeom>
          <a:solidFill>
            <a:schemeClr val="accent1">
              <a:alpha val="61000"/>
            </a:schemeClr>
          </a:solidFill>
          <a:ln>
            <a:solidFill>
              <a:schemeClr val="bg1">
                <a:lumMod val="75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spcBef>
                <a:spcPts val="0"/>
              </a:spcBef>
              <a:buNone/>
            </a:pPr>
            <a:r>
              <a:rPr lang="en-US" sz="2000" kern="0" dirty="0">
                <a:solidFill>
                  <a:srgbClr val="082EB8"/>
                </a:solidFill>
                <a:latin typeface="Arial Narrow" panose="020B0606020202030204" pitchFamily="34" charset="0"/>
                <a:cs typeface="Courier New" panose="02070309020205020404" pitchFamily="49" charset="0"/>
              </a:rPr>
              <a:t>Enter your gender: </a:t>
            </a:r>
            <a:r>
              <a:rPr lang="en-US" sz="2000" u="sng" kern="0" dirty="0">
                <a:solidFill>
                  <a:srgbClr val="082EB8"/>
                </a:solidFill>
                <a:latin typeface="Arial Narrow" panose="020B0606020202030204" pitchFamily="34" charset="0"/>
                <a:cs typeface="Courier New" panose="02070309020205020404" pitchFamily="49" charset="0"/>
              </a:rPr>
              <a:t>Female</a:t>
            </a:r>
          </a:p>
          <a:p>
            <a:pPr marL="0" indent="0">
              <a:spcBef>
                <a:spcPts val="0"/>
              </a:spcBef>
              <a:buNone/>
            </a:pPr>
            <a:r>
              <a:rPr lang="en-US" sz="2000" kern="0" dirty="0">
                <a:solidFill>
                  <a:srgbClr val="082EB8"/>
                </a:solidFill>
                <a:latin typeface="Arial Narrow" panose="020B0606020202030204" pitchFamily="34" charset="0"/>
                <a:cs typeface="Courier New" panose="02070309020205020404" pitchFamily="49" charset="0"/>
              </a:rPr>
              <a:t>Enter your age: </a:t>
            </a:r>
            <a:r>
              <a:rPr lang="en-US" sz="2000" u="sng" kern="0" dirty="0">
                <a:solidFill>
                  <a:srgbClr val="082EB8"/>
                </a:solidFill>
                <a:latin typeface="Arial Narrow" panose="020B0606020202030204" pitchFamily="34" charset="0"/>
                <a:cs typeface="Courier New" panose="02070309020205020404" pitchFamily="49" charset="0"/>
              </a:rPr>
              <a:t>19</a:t>
            </a:r>
          </a:p>
          <a:p>
            <a:pPr marL="0" indent="0">
              <a:spcBef>
                <a:spcPts val="0"/>
              </a:spcBef>
              <a:buNone/>
            </a:pPr>
            <a:r>
              <a:rPr lang="en-US" sz="2000" kern="0" dirty="0">
                <a:solidFill>
                  <a:srgbClr val="082EB8"/>
                </a:solidFill>
                <a:latin typeface="Arial Narrow" panose="020B0606020202030204" pitchFamily="34" charset="0"/>
                <a:cs typeface="Courier New" panose="02070309020205020404" pitchFamily="49" charset="0"/>
              </a:rPr>
              <a:t>You are a female older than 18 or a male not older than 18</a:t>
            </a: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pPr marL="0" indent="0">
              <a:buFont typeface="Wingdings" pitchFamily="2" charset="2"/>
              <a:buNone/>
            </a:pPr>
            <a:endParaRPr lang="en-US" sz="2400" b="0" kern="0" dirty="0">
              <a:latin typeface="Arial" panose="020B0604020202020204" pitchFamily="34" charset="0"/>
              <a:cs typeface="Arial" panose="020B0604020202020204" pitchFamily="34" charset="0"/>
            </a:endParaRPr>
          </a:p>
          <a:p>
            <a:endParaRPr lang="en-SG" kern="0" dirty="0"/>
          </a:p>
        </p:txBody>
      </p:sp>
      <p:sp>
        <p:nvSpPr>
          <p:cNvPr id="5" name="TextBox 4">
            <a:extLst>
              <a:ext uri="{FF2B5EF4-FFF2-40B4-BE49-F238E27FC236}">
                <a16:creationId xmlns:a16="http://schemas.microsoft.com/office/drawing/2014/main" id="{1B27CD6C-791D-4D8E-BC5C-6A56E30B72CA}"/>
              </a:ext>
            </a:extLst>
          </p:cNvPr>
          <p:cNvSpPr txBox="1"/>
          <p:nvPr/>
        </p:nvSpPr>
        <p:spPr>
          <a:xfrm>
            <a:off x="228600" y="4858859"/>
            <a:ext cx="1981200" cy="369332"/>
          </a:xfrm>
          <a:prstGeom prst="rect">
            <a:avLst/>
          </a:prstGeom>
          <a:noFill/>
        </p:spPr>
        <p:txBody>
          <a:bodyPr wrap="square" rtlCol="0">
            <a:spAutoFit/>
          </a:bodyPr>
          <a:lstStyle/>
          <a:p>
            <a:r>
              <a:rPr lang="en-US" b="1" dirty="0">
                <a:solidFill>
                  <a:srgbClr val="082EB8"/>
                </a:solidFill>
              </a:rPr>
              <a:t>Sample Output:</a:t>
            </a:r>
            <a:endParaRPr lang="en-GB" b="1" dirty="0">
              <a:solidFill>
                <a:srgbClr val="082EB8"/>
              </a:solidFill>
            </a:endParaRPr>
          </a:p>
        </p:txBody>
      </p:sp>
    </p:spTree>
    <p:custDataLst>
      <p:tags r:id="rId1"/>
    </p:custDataLst>
    <p:extLst>
      <p:ext uri="{BB962C8B-B14F-4D97-AF65-F5344CB8AC3E}">
        <p14:creationId xmlns:p14="http://schemas.microsoft.com/office/powerpoint/2010/main" val="504223073"/>
      </p:ext>
    </p:extLst>
  </p:cSld>
  <p:clrMapOvr>
    <a:masterClrMapping/>
  </p:clrMapOvr>
  <mc:AlternateContent xmlns:mc="http://schemas.openxmlformats.org/markup-compatibility/2006">
    <mc:Choice xmlns:p14="http://schemas.microsoft.com/office/powerpoint/2010/main" Requires="p14">
      <p:transition spd="slow" p14:dur="1200" advTm="35751">
        <p14:prism/>
      </p:transition>
    </mc:Choice>
    <mc:Fallback>
      <p:transition spd="slow" advTm="3575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Part 2 activities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3919806838"/>
      </p:ext>
    </p:extLst>
  </p:cSld>
  <p:clrMapOvr>
    <a:masterClrMapping/>
  </p:clrMapOvr>
  <mc:AlternateContent xmlns:mc="http://schemas.openxmlformats.org/markup-compatibility/2006">
    <mc:Choice xmlns:p14="http://schemas.microsoft.com/office/powerpoint/2010/main" Requires="p14">
      <p:transition spd="slow" p14:dur="1200" advTm="9000">
        <p14:prism/>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5</a:t>
            </a:r>
          </a:p>
          <a:p>
            <a:pPr lvl="1"/>
            <a:r>
              <a:rPr lang="en-US" altLang="en-US" dirty="0">
                <a:hlinkClick r:id="rId5"/>
              </a:rPr>
              <a:t>http://www.openbookproject.net/thinkcs/python/english3e/conditionals.html</a:t>
            </a:r>
            <a:endParaRPr lang="en-US" altLang="en-US" dirty="0"/>
          </a:p>
          <a:p>
            <a:endParaRPr lang="en-US" altLang="en-US" dirty="0"/>
          </a:p>
        </p:txBody>
      </p:sp>
      <p:pic>
        <p:nvPicPr>
          <p:cNvPr id="2" name="Audio 1">
            <a:hlinkClick r:id="" action="ppaction://media"/>
            <a:extLst>
              <a:ext uri="{FF2B5EF4-FFF2-40B4-BE49-F238E27FC236}">
                <a16:creationId xmlns:a16="http://schemas.microsoft.com/office/drawing/2014/main" id="{97086BEB-47DF-4EED-B36E-F2EF15BFE6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21628040"/>
      </p:ext>
    </p:extLst>
  </p:cSld>
  <p:clrMapOvr>
    <a:masterClrMapping/>
  </p:clrMapOvr>
  <mc:AlternateContent xmlns:mc="http://schemas.openxmlformats.org/markup-compatibility/2006" xmlns:p14="http://schemas.microsoft.com/office/powerpoint/2010/main">
    <mc:Choice Requires="p14">
      <p:transition spd="slow" advTm="13290">
        <p14:prism/>
      </p:transition>
    </mc:Choice>
    <mc:Fallback xmlns="">
      <p:transition spd="slow" advTm="132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lesson, you will understand and be able to construct:</a:t>
            </a:r>
          </a:p>
          <a:p>
            <a:pPr marL="0" indent="0">
              <a:buNone/>
            </a:pPr>
            <a:endParaRPr lang="en-US" dirty="0"/>
          </a:p>
          <a:p>
            <a:r>
              <a:rPr lang="en-US" dirty="0"/>
              <a:t>Compound Conditions</a:t>
            </a:r>
          </a:p>
        </p:txBody>
      </p:sp>
      <p:pic>
        <p:nvPicPr>
          <p:cNvPr id="4" name="Audio 3">
            <a:hlinkClick r:id="" action="ppaction://media"/>
            <a:extLst>
              <a:ext uri="{FF2B5EF4-FFF2-40B4-BE49-F238E27FC236}">
                <a16:creationId xmlns:a16="http://schemas.microsoft.com/office/drawing/2014/main" id="{EF8371A9-2EF9-4661-8102-A8C0D332C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6227">
        <p14:prism/>
      </p:transition>
    </mc:Choice>
    <mc:Fallback xmlns="">
      <p:transition spd="slow" advTm="16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Compound Conditions</a:t>
            </a:r>
            <a:endParaRPr lang="en-SG" dirty="0"/>
          </a:p>
        </p:txBody>
      </p:sp>
      <p:sp>
        <p:nvSpPr>
          <p:cNvPr id="3" name="Content Placeholder 2"/>
          <p:cNvSpPr>
            <a:spLocks noGrp="1"/>
          </p:cNvSpPr>
          <p:nvPr>
            <p:ph idx="1"/>
          </p:nvPr>
        </p:nvSpPr>
        <p:spPr>
          <a:xfrm>
            <a:off x="419100" y="918882"/>
            <a:ext cx="8458200" cy="5181600"/>
          </a:xfrm>
        </p:spPr>
        <p:txBody>
          <a:bodyPr/>
          <a:lstStyle/>
          <a:p>
            <a:pPr algn="just"/>
            <a:r>
              <a:rPr lang="en-US" dirty="0">
                <a:solidFill>
                  <a:srgbClr val="420042"/>
                </a:solidFill>
                <a:cs typeface="Arial" panose="020B0604020202020204" pitchFamily="34" charset="0"/>
              </a:rPr>
              <a:t>Recall: </a:t>
            </a:r>
          </a:p>
          <a:p>
            <a:pPr marL="349250" indent="0" algn="just">
              <a:buNone/>
            </a:pPr>
            <a:r>
              <a:rPr lang="en-US" dirty="0">
                <a:solidFill>
                  <a:srgbClr val="C00000"/>
                </a:solidFill>
                <a:cs typeface="Arial" panose="020B0604020202020204" pitchFamily="34" charset="0"/>
              </a:rPr>
              <a:t>Compound conditions</a:t>
            </a:r>
            <a:r>
              <a:rPr lang="en-US" dirty="0">
                <a:cs typeface="Arial" panose="020B0604020202020204" pitchFamily="34" charset="0"/>
              </a:rPr>
              <a:t> can be constructed using </a:t>
            </a:r>
            <a:r>
              <a:rPr lang="en-US" dirty="0">
                <a:solidFill>
                  <a:srgbClr val="420042"/>
                </a:solidFill>
                <a:cs typeface="Arial" panose="020B0604020202020204" pitchFamily="34" charset="0"/>
              </a:rPr>
              <a:t>logical operators.   </a:t>
            </a:r>
          </a:p>
        </p:txBody>
      </p:sp>
      <p:graphicFrame>
        <p:nvGraphicFramePr>
          <p:cNvPr id="6" name="Group 4"/>
          <p:cNvGraphicFramePr>
            <a:graphicFrameLocks noGrp="1"/>
          </p:cNvGraphicFramePr>
          <p:nvPr>
            <p:extLst>
              <p:ext uri="{D42A27DB-BD31-4B8C-83A1-F6EECF244321}">
                <p14:modId xmlns:p14="http://schemas.microsoft.com/office/powerpoint/2010/main" val="1132687436"/>
              </p:ext>
            </p:extLst>
          </p:nvPr>
        </p:nvGraphicFramePr>
        <p:xfrm>
          <a:off x="1981200" y="2590800"/>
          <a:ext cx="4784888" cy="1600200"/>
        </p:xfrm>
        <a:graphic>
          <a:graphicData uri="http://schemas.openxmlformats.org/drawingml/2006/table">
            <a:tbl>
              <a:tblPr/>
              <a:tblGrid>
                <a:gridCol w="2025976">
                  <a:extLst>
                    <a:ext uri="{9D8B030D-6E8A-4147-A177-3AD203B41FA5}">
                      <a16:colId xmlns:a16="http://schemas.microsoft.com/office/drawing/2014/main" val="20000"/>
                    </a:ext>
                  </a:extLst>
                </a:gridCol>
                <a:gridCol w="2758912">
                  <a:extLst>
                    <a:ext uri="{9D8B030D-6E8A-4147-A177-3AD203B41FA5}">
                      <a16:colId xmlns:a16="http://schemas.microsoft.com/office/drawing/2014/main" val="20001"/>
                    </a:ext>
                  </a:extLst>
                </a:gridCol>
              </a:tblGrid>
              <a:tr h="457200">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0000"/>
                          </a:solidFill>
                          <a:latin typeface="Arial Narrow" pitchFamily="32" charset="0"/>
                          <a:cs typeface="Arial"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33CC"/>
                          </a:solidFill>
                          <a:latin typeface="Arial Narrow" pitchFamily="32" charset="0"/>
                          <a:cs typeface="Arial"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996633"/>
                          </a:solidFill>
                          <a:latin typeface="Arial Narrow" pitchFamily="32" charset="0"/>
                          <a:cs typeface="Arial"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Narrow" pitchFamily="32" charset="0"/>
                          <a:cs typeface="Arial"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9pPr>
                    </a:lstStyle>
                    <a:p>
                      <a:pPr marL="0" marR="0" lvl="0" indent="0" algn="ctr" defTabSz="457200" rtl="0" eaLnBrk="0" fontAlgn="base" latinLnBrk="0" hangingPunct="0">
                        <a:lnSpc>
                          <a:spcPct val="87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000" b="1" i="0" u="none" strike="noStrike" cap="none" normalizeH="0" baseline="0" dirty="0">
                          <a:ln>
                            <a:noFill/>
                          </a:ln>
                          <a:solidFill>
                            <a:srgbClr val="000000"/>
                          </a:solidFill>
                          <a:effectLst/>
                          <a:latin typeface="Arial Narrow" pitchFamily="32" charset="0"/>
                          <a:cs typeface="Arial" charset="0"/>
                        </a:rPr>
                        <a:t>Logical Operator</a:t>
                      </a:r>
                    </a:p>
                  </a:txBody>
                  <a:tcPr marT="45864" anchor="ctr"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2844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457200" rtl="0" eaLnBrk="0" fontAlgn="base" latinLnBrk="0" hangingPunct="0">
                        <a:lnSpc>
                          <a:spcPct val="87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000" b="1" i="0" u="none" strike="noStrike" cap="none" normalizeH="0" baseline="0" dirty="0">
                          <a:ln>
                            <a:noFill/>
                          </a:ln>
                          <a:solidFill>
                            <a:schemeClr val="tx1"/>
                          </a:solidFill>
                          <a:effectLst/>
                          <a:latin typeface="Arial Narrow" pitchFamily="32" charset="0"/>
                          <a:cs typeface="Arial" charset="0"/>
                        </a:rPr>
                        <a:t>Example</a:t>
                      </a:r>
                    </a:p>
                  </a:txBody>
                  <a:tcPr marT="45864" anchor="ctr"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2844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81000">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0000"/>
                          </a:solidFill>
                          <a:latin typeface="Arial Narrow" pitchFamily="32" charset="0"/>
                          <a:cs typeface="Arial"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33CC"/>
                          </a:solidFill>
                          <a:latin typeface="Arial Narrow" pitchFamily="32" charset="0"/>
                          <a:cs typeface="Arial"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996633"/>
                          </a:solidFill>
                          <a:latin typeface="Arial Narrow" pitchFamily="32" charset="0"/>
                          <a:cs typeface="Arial"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Narrow" pitchFamily="32" charset="0"/>
                          <a:cs typeface="Arial"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9pPr>
                    </a:lstStyle>
                    <a:p>
                      <a:pPr marL="0" marR="0" lvl="0" indent="0" algn="ctr" defTabSz="457200" rtl="0" eaLnBrk="0" fontAlgn="base" latinLnBrk="0" hangingPunct="0">
                        <a:lnSpc>
                          <a:spcPct val="87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1" i="0" u="none" strike="noStrike" cap="none" normalizeH="0" baseline="0" dirty="0">
                          <a:ln>
                            <a:noFill/>
                          </a:ln>
                          <a:solidFill>
                            <a:srgbClr val="0070C0"/>
                          </a:solidFill>
                          <a:effectLst/>
                          <a:latin typeface="+mj-lt"/>
                          <a:cs typeface="Arial" charset="0"/>
                        </a:rPr>
                        <a:t>and</a:t>
                      </a:r>
                    </a:p>
                  </a:txBody>
                  <a:tcPr marT="45864" anchor="ctr"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89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chemeClr val="tx1"/>
                          </a:solidFill>
                          <a:effectLst/>
                          <a:latin typeface="+mj-lt"/>
                          <a:cs typeface="Arial" charset="0"/>
                        </a:rPr>
                        <a:t>x &gt; y and x &gt; z</a:t>
                      </a:r>
                    </a:p>
                  </a:txBody>
                  <a:tcPr marT="38807" anchor="ctr"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0000"/>
                          </a:solidFill>
                          <a:latin typeface="Arial Narrow" pitchFamily="32" charset="0"/>
                          <a:cs typeface="Arial"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33CC"/>
                          </a:solidFill>
                          <a:latin typeface="Arial Narrow" pitchFamily="32" charset="0"/>
                          <a:cs typeface="Arial"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996633"/>
                          </a:solidFill>
                          <a:latin typeface="Arial Narrow" pitchFamily="32" charset="0"/>
                          <a:cs typeface="Arial"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Narrow" pitchFamily="32" charset="0"/>
                          <a:cs typeface="Arial"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9pPr>
                    </a:lstStyle>
                    <a:p>
                      <a:pPr marL="0" marR="0" lvl="0" indent="0" algn="ctr" defTabSz="457200" rtl="0" eaLnBrk="0" fontAlgn="base" latinLnBrk="0" hangingPunct="0">
                        <a:lnSpc>
                          <a:spcPct val="87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1" i="0" u="none" strike="noStrike" cap="none" normalizeH="0" baseline="0" dirty="0">
                          <a:ln>
                            <a:noFill/>
                          </a:ln>
                          <a:solidFill>
                            <a:srgbClr val="0070C0"/>
                          </a:solidFill>
                          <a:effectLst/>
                          <a:latin typeface="+mj-lt"/>
                          <a:cs typeface="Arial" charset="0"/>
                        </a:rPr>
                        <a:t>or</a:t>
                      </a:r>
                    </a:p>
                  </a:txBody>
                  <a:tcPr marT="45864" anchor="ctr"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89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chemeClr val="tx1"/>
                          </a:solidFill>
                          <a:effectLst/>
                          <a:latin typeface="+mj-lt"/>
                          <a:ea typeface="Batang" pitchFamily="16" charset="-127"/>
                          <a:cs typeface="Arial" charset="0"/>
                        </a:rPr>
                        <a:t>x != y or x != z</a:t>
                      </a:r>
                    </a:p>
                  </a:txBody>
                  <a:tcPr marT="38807" anchor="ctr"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1000">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0000"/>
                          </a:solidFill>
                          <a:latin typeface="Arial Narrow" pitchFamily="32" charset="0"/>
                          <a:cs typeface="Arial"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33CC"/>
                          </a:solidFill>
                          <a:latin typeface="Arial Narrow" pitchFamily="32" charset="0"/>
                          <a:cs typeface="Arial"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996633"/>
                          </a:solidFill>
                          <a:latin typeface="Arial Narrow" pitchFamily="32" charset="0"/>
                          <a:cs typeface="Arial"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Narrow" pitchFamily="32" charset="0"/>
                          <a:cs typeface="Arial"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9900"/>
                          </a:solidFill>
                          <a:latin typeface="Arial Narrow" pitchFamily="32" charset="0"/>
                          <a:cs typeface="Arial" charset="0"/>
                        </a:defRPr>
                      </a:lvl9pPr>
                    </a:lstStyle>
                    <a:p>
                      <a:pPr marL="0" marR="0" lvl="0" indent="0" algn="ctr" defTabSz="457200" rtl="0" eaLnBrk="0" fontAlgn="base" latinLnBrk="0" hangingPunct="0">
                        <a:lnSpc>
                          <a:spcPct val="87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1" i="0" u="none" strike="noStrike" cap="none" normalizeH="0" baseline="0" dirty="0">
                          <a:ln>
                            <a:noFill/>
                          </a:ln>
                          <a:solidFill>
                            <a:srgbClr val="0070C0"/>
                          </a:solidFill>
                          <a:effectLst/>
                          <a:latin typeface="+mj-lt"/>
                          <a:cs typeface="Arial" charset="0"/>
                        </a:rPr>
                        <a:t>not</a:t>
                      </a:r>
                    </a:p>
                  </a:txBody>
                  <a:tcPr marT="45864" anchor="ctr"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2844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89000"/>
                        </a:lnSpc>
                        <a:spcBef>
                          <a:spcPts val="70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chemeClr val="tx1"/>
                          </a:solidFill>
                          <a:effectLst/>
                          <a:latin typeface="+mj-lt"/>
                          <a:cs typeface="Arial" charset="0"/>
                        </a:rPr>
                        <a:t>not (x == y)</a:t>
                      </a:r>
                    </a:p>
                  </a:txBody>
                  <a:tcPr marT="38807" anchor="ctr"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2844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5" name="Audio 4">
            <a:hlinkClick r:id="" action="ppaction://media"/>
            <a:extLst>
              <a:ext uri="{FF2B5EF4-FFF2-40B4-BE49-F238E27FC236}">
                <a16:creationId xmlns:a16="http://schemas.microsoft.com/office/drawing/2014/main" id="{C00E251A-F730-4914-8B89-9197932DB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1928855"/>
      </p:ext>
    </p:extLst>
  </p:cSld>
  <p:clrMapOvr>
    <a:masterClrMapping/>
  </p:clrMapOvr>
  <mc:AlternateContent xmlns:mc="http://schemas.openxmlformats.org/markup-compatibility/2006" xmlns:p14="http://schemas.microsoft.com/office/powerpoint/2010/main">
    <mc:Choice Requires="p14">
      <p:transition spd="slow" advTm="41026">
        <p14:prism/>
      </p:transition>
    </mc:Choice>
    <mc:Fallback xmlns="">
      <p:transition spd="slow" advTm="41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Table of Logical Operators</a:t>
            </a:r>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764390622"/>
              </p:ext>
            </p:extLst>
          </p:nvPr>
        </p:nvGraphicFramePr>
        <p:xfrm>
          <a:off x="457200" y="1143000"/>
          <a:ext cx="8305800" cy="3352800"/>
        </p:xfrm>
        <a:graphic>
          <a:graphicData uri="http://schemas.openxmlformats.org/drawingml/2006/table">
            <a:tbl>
              <a:tblPr/>
              <a:tblGrid>
                <a:gridCol w="1221441">
                  <a:extLst>
                    <a:ext uri="{9D8B030D-6E8A-4147-A177-3AD203B41FA5}">
                      <a16:colId xmlns:a16="http://schemas.microsoft.com/office/drawing/2014/main" val="20000"/>
                    </a:ext>
                  </a:extLst>
                </a:gridCol>
                <a:gridCol w="1140012">
                  <a:extLst>
                    <a:ext uri="{9D8B030D-6E8A-4147-A177-3AD203B41FA5}">
                      <a16:colId xmlns:a16="http://schemas.microsoft.com/office/drawing/2014/main" val="20001"/>
                    </a:ext>
                  </a:extLst>
                </a:gridCol>
                <a:gridCol w="2134347">
                  <a:extLst>
                    <a:ext uri="{9D8B030D-6E8A-4147-A177-3AD203B41FA5}">
                      <a16:colId xmlns:a16="http://schemas.microsoft.com/office/drawing/2014/main" val="20002"/>
                    </a:ext>
                  </a:extLst>
                </a:gridCol>
                <a:gridCol w="2092680">
                  <a:extLst>
                    <a:ext uri="{9D8B030D-6E8A-4147-A177-3AD203B41FA5}">
                      <a16:colId xmlns:a16="http://schemas.microsoft.com/office/drawing/2014/main" val="20003"/>
                    </a:ext>
                  </a:extLst>
                </a:gridCol>
                <a:gridCol w="1717320">
                  <a:extLst>
                    <a:ext uri="{9D8B030D-6E8A-4147-A177-3AD203B41FA5}">
                      <a16:colId xmlns:a16="http://schemas.microsoft.com/office/drawing/2014/main" val="20004"/>
                    </a:ext>
                  </a:extLst>
                </a:gridCol>
              </a:tblGrid>
              <a:tr h="844313">
                <a:tc>
                  <a:txBody>
                    <a:bodyPr/>
                    <a:lstStyle/>
                    <a:p>
                      <a:pPr marL="0" marR="0" algn="ctr">
                        <a:lnSpc>
                          <a:spcPts val="1400"/>
                        </a:lnSpc>
                        <a:spcBef>
                          <a:spcPts val="300"/>
                        </a:spcBef>
                        <a:spcAft>
                          <a:spcPts val="300"/>
                        </a:spcAft>
                      </a:pPr>
                      <a:r>
                        <a:rPr lang="en-SG" sz="2000" b="1" dirty="0">
                          <a:effectLst/>
                          <a:latin typeface="Arial Narrow" panose="020B0606020202030204" pitchFamily="34" charset="0"/>
                        </a:rPr>
                        <a:t>cond1</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ts val="1400"/>
                        </a:lnSpc>
                        <a:spcBef>
                          <a:spcPts val="300"/>
                        </a:spcBef>
                        <a:spcAft>
                          <a:spcPts val="300"/>
                        </a:spcAft>
                      </a:pPr>
                      <a:r>
                        <a:rPr lang="en-SG" sz="2000" b="1" dirty="0">
                          <a:effectLst/>
                          <a:latin typeface="Arial Narrow" panose="020B0606020202030204" pitchFamily="34" charset="0"/>
                        </a:rPr>
                        <a:t>cond2</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00000"/>
                        </a:lnSpc>
                        <a:spcBef>
                          <a:spcPts val="0"/>
                        </a:spcBef>
                        <a:spcAft>
                          <a:spcPts val="0"/>
                        </a:spcAft>
                      </a:pPr>
                      <a:r>
                        <a:rPr lang="en-SG" sz="2000" b="1" dirty="0">
                          <a:effectLst/>
                          <a:latin typeface="Arial Narrow" panose="020B0606020202030204" pitchFamily="34" charset="0"/>
                        </a:rPr>
                        <a:t>cond1 </a:t>
                      </a:r>
                      <a:r>
                        <a:rPr lang="en-SG" sz="2000" b="1" dirty="0">
                          <a:solidFill>
                            <a:srgbClr val="FF0000"/>
                          </a:solidFill>
                          <a:effectLst/>
                          <a:latin typeface="Arial Narrow" panose="020B0606020202030204" pitchFamily="34" charset="0"/>
                        </a:rPr>
                        <a:t>and</a:t>
                      </a:r>
                      <a:r>
                        <a:rPr lang="en-SG" sz="2000" b="1" dirty="0">
                          <a:effectLst/>
                          <a:latin typeface="Arial Narrow" panose="020B0606020202030204" pitchFamily="34" charset="0"/>
                        </a:rPr>
                        <a:t> cond2</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00000"/>
                        </a:lnSpc>
                        <a:spcBef>
                          <a:spcPts val="0"/>
                        </a:spcBef>
                        <a:spcAft>
                          <a:spcPts val="0"/>
                        </a:spcAft>
                      </a:pPr>
                      <a:r>
                        <a:rPr lang="en-SG" sz="2000" b="1" dirty="0">
                          <a:effectLst/>
                          <a:latin typeface="Arial Narrow" panose="020B0606020202030204" pitchFamily="34" charset="0"/>
                        </a:rPr>
                        <a:t>cond1 </a:t>
                      </a:r>
                      <a:r>
                        <a:rPr lang="en-SG" sz="2000" b="1" dirty="0">
                          <a:solidFill>
                            <a:srgbClr val="FF0000"/>
                          </a:solidFill>
                          <a:effectLst/>
                          <a:latin typeface="Arial Narrow" panose="020B0606020202030204" pitchFamily="34" charset="0"/>
                        </a:rPr>
                        <a:t>or</a:t>
                      </a:r>
                      <a:r>
                        <a:rPr lang="en-SG" sz="2000" b="1" dirty="0">
                          <a:effectLst/>
                          <a:latin typeface="Arial Narrow" panose="020B0606020202030204" pitchFamily="34" charset="0"/>
                        </a:rPr>
                        <a:t> cond2</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ts val="1400"/>
                        </a:lnSpc>
                        <a:spcBef>
                          <a:spcPts val="300"/>
                        </a:spcBef>
                        <a:spcAft>
                          <a:spcPts val="300"/>
                        </a:spcAft>
                      </a:pPr>
                      <a:r>
                        <a:rPr lang="en-SG" sz="2000" b="1" dirty="0">
                          <a:solidFill>
                            <a:srgbClr val="FF0000"/>
                          </a:solidFill>
                          <a:effectLst/>
                          <a:latin typeface="Arial Narrow" panose="020B0606020202030204" pitchFamily="34" charset="0"/>
                          <a:ea typeface="+mn-ea"/>
                        </a:rPr>
                        <a:t>not</a:t>
                      </a:r>
                      <a:r>
                        <a:rPr lang="en-SG" sz="2000" b="1" baseline="0" dirty="0">
                          <a:solidFill>
                            <a:srgbClr val="FF0000"/>
                          </a:solidFill>
                          <a:effectLst/>
                          <a:latin typeface="Arial Narrow" panose="020B0606020202030204" pitchFamily="34" charset="0"/>
                          <a:ea typeface="+mn-ea"/>
                        </a:rPr>
                        <a:t> </a:t>
                      </a:r>
                      <a:r>
                        <a:rPr lang="en-SG" sz="2000" b="1" baseline="0" dirty="0">
                          <a:effectLst/>
                          <a:latin typeface="Arial Narrow" panose="020B0606020202030204" pitchFamily="34" charset="0"/>
                          <a:ea typeface="+mn-ea"/>
                        </a:rPr>
                        <a:t>cond1</a:t>
                      </a:r>
                      <a:endParaRPr lang="en-SG" sz="20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2508487">
                <a:tc>
                  <a:txBody>
                    <a:bodyPr/>
                    <a:lstStyle/>
                    <a:p>
                      <a:pPr marL="0" marR="0" algn="ctr">
                        <a:lnSpc>
                          <a:spcPct val="150000"/>
                        </a:lnSpc>
                        <a:spcBef>
                          <a:spcPts val="300"/>
                        </a:spcBef>
                        <a:spcAft>
                          <a:spcPts val="300"/>
                        </a:spcAft>
                      </a:pPr>
                      <a:r>
                        <a:rPr lang="en-SG" sz="2000" b="1" dirty="0">
                          <a:effectLst/>
                          <a:latin typeface="Arial Narrow" panose="020B0606020202030204" pitchFamily="34" charset="0"/>
                        </a:rPr>
                        <a:t>False</a:t>
                      </a:r>
                    </a:p>
                    <a:p>
                      <a:pPr marL="0" marR="0" algn="ctr">
                        <a:lnSpc>
                          <a:spcPct val="150000"/>
                        </a:lnSpc>
                        <a:spcBef>
                          <a:spcPts val="300"/>
                        </a:spcBef>
                        <a:spcAft>
                          <a:spcPts val="300"/>
                        </a:spcAft>
                      </a:pPr>
                      <a:r>
                        <a:rPr lang="en-SG" sz="2000" b="1" dirty="0">
                          <a:effectLst/>
                          <a:latin typeface="Arial Narrow" panose="020B0606020202030204" pitchFamily="34" charset="0"/>
                        </a:rPr>
                        <a:t>False</a:t>
                      </a:r>
                    </a:p>
                    <a:p>
                      <a:pPr marL="0" marR="0" algn="ctr">
                        <a:lnSpc>
                          <a:spcPct val="150000"/>
                        </a:lnSpc>
                        <a:spcBef>
                          <a:spcPts val="300"/>
                        </a:spcBef>
                        <a:spcAft>
                          <a:spcPts val="300"/>
                        </a:spcAft>
                      </a:pPr>
                      <a:r>
                        <a:rPr lang="en-SG" sz="2000" b="1" dirty="0">
                          <a:effectLst/>
                          <a:latin typeface="Arial Narrow" panose="020B0606020202030204" pitchFamily="34" charset="0"/>
                        </a:rPr>
                        <a:t>True</a:t>
                      </a:r>
                    </a:p>
                    <a:p>
                      <a:pPr marL="0" marR="0" algn="ctr">
                        <a:lnSpc>
                          <a:spcPct val="150000"/>
                        </a:lnSpc>
                        <a:spcBef>
                          <a:spcPts val="300"/>
                        </a:spcBef>
                        <a:spcAft>
                          <a:spcPts val="300"/>
                        </a:spcAft>
                      </a:pPr>
                      <a:r>
                        <a:rPr lang="en-SG" sz="2000" b="1" dirty="0">
                          <a:effectLst/>
                          <a:latin typeface="Arial Narrow" panose="020B0606020202030204" pitchFamily="34" charset="0"/>
                        </a:rPr>
                        <a:t>True</a:t>
                      </a:r>
                      <a:endParaRPr lang="en-SG" sz="2000" b="1" dirty="0">
                        <a:effectLst/>
                        <a:latin typeface="Arial Narrow" panose="020B0606020202030204" pitchFamily="34" charset="0"/>
                        <a:ea typeface="SimSun"/>
                      </a:endParaRPr>
                    </a:p>
                  </a:txBody>
                  <a:tcPr marL="68580" marR="68580" marT="0" marB="0" anchor="ctr">
                    <a:solidFill>
                      <a:schemeClr val="bg1"/>
                    </a:solidFill>
                  </a:tcPr>
                </a:tc>
                <a:tc>
                  <a:txBody>
                    <a:bodyPr/>
                    <a:lstStyle/>
                    <a:p>
                      <a:pPr marL="0" marR="0" algn="ctr">
                        <a:lnSpc>
                          <a:spcPct val="150000"/>
                        </a:lnSpc>
                        <a:spcBef>
                          <a:spcPts val="300"/>
                        </a:spcBef>
                        <a:spcAft>
                          <a:spcPts val="300"/>
                        </a:spcAft>
                      </a:pPr>
                      <a:r>
                        <a:rPr lang="en-SG" sz="2000" b="1" dirty="0">
                          <a:effectLst/>
                          <a:latin typeface="Arial Narrow" panose="020B0606020202030204" pitchFamily="34" charset="0"/>
                        </a:rPr>
                        <a:t>False</a:t>
                      </a:r>
                    </a:p>
                    <a:p>
                      <a:pPr marL="0" marR="0" algn="ctr">
                        <a:lnSpc>
                          <a:spcPct val="150000"/>
                        </a:lnSpc>
                        <a:spcBef>
                          <a:spcPts val="300"/>
                        </a:spcBef>
                        <a:spcAft>
                          <a:spcPts val="300"/>
                        </a:spcAft>
                      </a:pPr>
                      <a:r>
                        <a:rPr lang="en-SG" sz="2000" b="1" dirty="0">
                          <a:effectLst/>
                          <a:latin typeface="Arial Narrow" panose="020B0606020202030204" pitchFamily="34" charset="0"/>
                        </a:rPr>
                        <a:t>True</a:t>
                      </a:r>
                    </a:p>
                    <a:p>
                      <a:pPr marL="0" marR="0" algn="ctr">
                        <a:lnSpc>
                          <a:spcPct val="150000"/>
                        </a:lnSpc>
                        <a:spcBef>
                          <a:spcPts val="300"/>
                        </a:spcBef>
                        <a:spcAft>
                          <a:spcPts val="300"/>
                        </a:spcAft>
                      </a:pPr>
                      <a:r>
                        <a:rPr lang="en-SG" sz="2000" b="1" dirty="0">
                          <a:effectLst/>
                          <a:latin typeface="Arial Narrow" panose="020B0606020202030204" pitchFamily="34" charset="0"/>
                        </a:rPr>
                        <a:t>False</a:t>
                      </a:r>
                    </a:p>
                    <a:p>
                      <a:pPr marL="0" marR="0" algn="ctr">
                        <a:lnSpc>
                          <a:spcPct val="150000"/>
                        </a:lnSpc>
                        <a:spcBef>
                          <a:spcPts val="300"/>
                        </a:spcBef>
                        <a:spcAft>
                          <a:spcPts val="300"/>
                        </a:spcAft>
                      </a:pPr>
                      <a:r>
                        <a:rPr lang="en-SG" sz="2000" b="1" dirty="0">
                          <a:effectLst/>
                          <a:latin typeface="Arial Narrow" panose="020B0606020202030204" pitchFamily="34" charset="0"/>
                        </a:rPr>
                        <a:t>True</a:t>
                      </a:r>
                      <a:endParaRPr lang="en-SG" sz="2000" b="1" dirty="0">
                        <a:effectLst/>
                        <a:latin typeface="Arial Narrow" panose="020B0606020202030204" pitchFamily="34" charset="0"/>
                        <a:ea typeface="SimSun"/>
                      </a:endParaRPr>
                    </a:p>
                  </a:txBody>
                  <a:tcPr marL="68580" marR="68580" marT="0" marB="0" anchor="ctr">
                    <a:solidFill>
                      <a:schemeClr val="bg1"/>
                    </a:solidFill>
                  </a:tcPr>
                </a:tc>
                <a:tc>
                  <a:txBody>
                    <a:bodyPr/>
                    <a:lstStyle/>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endParaRPr lang="en-SG" sz="2000" b="1" dirty="0">
                        <a:solidFill>
                          <a:srgbClr val="0070C0"/>
                        </a:solidFill>
                        <a:effectLst/>
                        <a:latin typeface="Arial Narrow" panose="020B0606020202030204" pitchFamily="34" charset="0"/>
                        <a:ea typeface="SimSun"/>
                      </a:endParaRPr>
                    </a:p>
                  </a:txBody>
                  <a:tcPr marL="68580" marR="68580" marT="0" marB="0" anchor="ctr">
                    <a:solidFill>
                      <a:schemeClr val="bg1"/>
                    </a:solidFill>
                  </a:tcPr>
                </a:tc>
                <a:tc>
                  <a:txBody>
                    <a:bodyPr/>
                    <a:lstStyle/>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endParaRPr lang="en-SG" sz="2000" b="1" i="1" dirty="0">
                        <a:solidFill>
                          <a:srgbClr val="0070C0"/>
                        </a:solidFill>
                        <a:effectLst/>
                        <a:latin typeface="Arial Narrow" panose="020B0606020202030204" pitchFamily="34" charset="0"/>
                        <a:ea typeface="SimHei"/>
                        <a:cs typeface="Times New Roman"/>
                      </a:endParaRPr>
                    </a:p>
                  </a:txBody>
                  <a:tcPr marL="68580" marR="68580" marT="0" marB="0" anchor="ctr">
                    <a:solidFill>
                      <a:schemeClr val="bg1"/>
                    </a:solidFill>
                  </a:tcPr>
                </a:tc>
                <a:tc>
                  <a:txBody>
                    <a:bodyPr/>
                    <a:lstStyle/>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True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p>
                    <a:p>
                      <a:pPr marL="0" marR="0" algn="ctr">
                        <a:lnSpc>
                          <a:spcPct val="150000"/>
                        </a:lnSpc>
                        <a:spcBef>
                          <a:spcPts val="300"/>
                        </a:spcBef>
                        <a:spcAft>
                          <a:spcPts val="300"/>
                        </a:spcAft>
                      </a:pPr>
                      <a:r>
                        <a:rPr lang="en-SG" sz="2000" b="1" dirty="0">
                          <a:solidFill>
                            <a:srgbClr val="0070C0"/>
                          </a:solidFill>
                          <a:effectLst/>
                          <a:latin typeface="Arial Narrow" panose="020B0606020202030204" pitchFamily="34" charset="0"/>
                        </a:rPr>
                        <a:t>False</a:t>
                      </a:r>
                      <a:endParaRPr lang="en-SG" sz="2000" b="1" dirty="0">
                        <a:solidFill>
                          <a:srgbClr val="0070C0"/>
                        </a:solidFill>
                        <a:effectLst/>
                        <a:latin typeface="Arial Narrow" panose="020B0606020202030204" pitchFamily="34" charset="0"/>
                        <a:ea typeface="SimSun"/>
                      </a:endParaRPr>
                    </a:p>
                  </a:txBody>
                  <a:tcPr marL="68580" marR="68580" marT="0" marB="0" anchor="ctr">
                    <a:solidFill>
                      <a:schemeClr val="bg1"/>
                    </a:solidFill>
                  </a:tcPr>
                </a:tc>
                <a:extLst>
                  <a:ext uri="{0D108BD9-81ED-4DB2-BD59-A6C34878D82A}">
                    <a16:rowId xmlns:a16="http://schemas.microsoft.com/office/drawing/2014/main" val="10001"/>
                  </a:ext>
                </a:extLst>
              </a:tr>
            </a:tbl>
          </a:graphicData>
        </a:graphic>
      </p:graphicFrame>
      <p:sp>
        <p:nvSpPr>
          <p:cNvPr id="8" name="Rectangle 7">
            <a:extLst>
              <a:ext uri="{FF2B5EF4-FFF2-40B4-BE49-F238E27FC236}">
                <a16:creationId xmlns:a16="http://schemas.microsoft.com/office/drawing/2014/main" id="{8B9F37B4-57BF-4773-B993-FD8B7615D6FB}"/>
              </a:ext>
            </a:extLst>
          </p:cNvPr>
          <p:cNvSpPr/>
          <p:nvPr/>
        </p:nvSpPr>
        <p:spPr>
          <a:xfrm>
            <a:off x="2819400" y="1066800"/>
            <a:ext cx="2133600" cy="350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B2DA7B-A1B4-4EA4-9224-3CF3B40EAC57}"/>
              </a:ext>
            </a:extLst>
          </p:cNvPr>
          <p:cNvSpPr/>
          <p:nvPr/>
        </p:nvSpPr>
        <p:spPr>
          <a:xfrm>
            <a:off x="4935416" y="1066800"/>
            <a:ext cx="2133600" cy="350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A198A6-E199-49EE-845B-E34F1AAC5F3A}"/>
              </a:ext>
            </a:extLst>
          </p:cNvPr>
          <p:cNvSpPr/>
          <p:nvPr/>
        </p:nvSpPr>
        <p:spPr>
          <a:xfrm>
            <a:off x="7039709" y="1066800"/>
            <a:ext cx="1723291" cy="350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8118C648-B6C7-484A-BADC-ABF95A3155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018522224"/>
      </p:ext>
    </p:extLst>
  </p:cSld>
  <p:clrMapOvr>
    <a:masterClrMapping/>
  </p:clrMapOvr>
  <mc:AlternateContent xmlns:mc="http://schemas.openxmlformats.org/markup-compatibility/2006" xmlns:p14="http://schemas.microsoft.com/office/powerpoint/2010/main">
    <mc:Choice Requires="p14">
      <p:transition spd="slow" advTm="47844">
        <p14:prism/>
      </p:transition>
    </mc:Choice>
    <mc:Fallback xmlns="">
      <p:transition spd="slow" advTm="47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grpId="1" nodeType="clickEffect">
                                  <p:stCondLst>
                                    <p:cond delay="0"/>
                                  </p:stCondLst>
                                  <p:childTnLst>
                                    <p:animEffect transition="out" filter="barn(inVertic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1"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6" presetClass="entr" presetSubtype="2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1" nodeType="clickEffect">
                                  <p:stCondLst>
                                    <p:cond delay="0"/>
                                  </p:stCondLst>
                                  <p:childTnLst>
                                    <p:animEffect transition="out" filter="barn(inVertic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1"/>
                </p:tgtEl>
              </p:cMediaNode>
            </p:audio>
          </p:childTnLst>
        </p:cTn>
      </p:par>
    </p:tnLst>
    <p:bldLst>
      <p:bldP spid="8" grpId="0" animBg="1"/>
      <p:bldP spid="8" grpId="1" animBg="1"/>
      <p:bldP spid="9" grpId="0" animBg="1"/>
      <p:bldP spid="9" grpId="1"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AND Operator</a:t>
            </a:r>
            <a:endParaRPr lang="en-SG" dirty="0">
              <a:latin typeface="Courier New" pitchFamily="49" charset="0"/>
              <a:cs typeface="Courier New" pitchFamily="49" charset="0"/>
            </a:endParaRPr>
          </a:p>
        </p:txBody>
      </p:sp>
      <p:sp>
        <p:nvSpPr>
          <p:cNvPr id="3" name="Content Placeholder 2"/>
          <p:cNvSpPr>
            <a:spLocks noGrp="1"/>
          </p:cNvSpPr>
          <p:nvPr>
            <p:ph idx="1"/>
          </p:nvPr>
        </p:nvSpPr>
        <p:spPr>
          <a:xfrm>
            <a:off x="204148" y="914400"/>
            <a:ext cx="8153400" cy="5181600"/>
          </a:xfrm>
        </p:spPr>
        <p:txBody>
          <a:bodyPr/>
          <a:lstStyle/>
          <a:p>
            <a:pPr algn="just"/>
            <a:r>
              <a:rPr lang="en-US" dirty="0">
                <a:cs typeface="Arial" panose="020B0604020202020204" pitchFamily="34" charset="0"/>
              </a:rPr>
              <a:t>To check whether the value in the variable </a:t>
            </a:r>
            <a:r>
              <a:rPr lang="en-US" dirty="0">
                <a:solidFill>
                  <a:srgbClr val="FF0000"/>
                </a:solidFill>
                <a:cs typeface="Arial" panose="020B0604020202020204" pitchFamily="34" charset="0"/>
              </a:rPr>
              <a:t>temperature</a:t>
            </a:r>
            <a:r>
              <a:rPr lang="en-US" dirty="0">
                <a:cs typeface="Arial" panose="020B0604020202020204" pitchFamily="34" charset="0"/>
              </a:rPr>
              <a:t>  is </a:t>
            </a:r>
            <a:r>
              <a:rPr lang="en-US" u="sng" dirty="0">
                <a:cs typeface="Arial" panose="020B0604020202020204" pitchFamily="34" charset="0"/>
              </a:rPr>
              <a:t>between 20 and 25</a:t>
            </a:r>
            <a:r>
              <a:rPr lang="en-US" dirty="0">
                <a:cs typeface="Arial" panose="020B0604020202020204" pitchFamily="34" charset="0"/>
              </a:rPr>
              <a:t>, inclusive:</a:t>
            </a:r>
          </a:p>
          <a:p>
            <a:pPr marL="0" indent="0">
              <a:buNone/>
            </a:pPr>
            <a:endParaRPr lang="en-US" sz="2400" dirty="0">
              <a:latin typeface="Arial" panose="020B0604020202020204" pitchFamily="34" charset="0"/>
              <a:cs typeface="Arial" panose="020B0604020202020204" pitchFamily="34" charset="0"/>
            </a:endParaRPr>
          </a:p>
          <a:p>
            <a:pPr marL="0" indent="0" algn="ctr">
              <a:buNone/>
            </a:pPr>
            <a:r>
              <a:rPr lang="en-US" sz="2400" b="1" dirty="0">
                <a:solidFill>
                  <a:srgbClr val="082EB8"/>
                </a:solidFill>
                <a:latin typeface="Calibri" panose="020F0502020204030204" pitchFamily="34" charset="0"/>
                <a:cs typeface="Calibri" panose="020F0502020204030204" pitchFamily="34" charset="0"/>
              </a:rPr>
              <a:t>(temperature &gt;= 20) </a:t>
            </a:r>
            <a:r>
              <a:rPr lang="en-US" sz="2400" b="1" dirty="0">
                <a:solidFill>
                  <a:srgbClr val="FF0000"/>
                </a:solidFill>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a:t>
            </a:r>
            <a:r>
              <a:rPr lang="en-US" sz="2400" b="1" dirty="0">
                <a:solidFill>
                  <a:srgbClr val="082EB8"/>
                </a:solidFill>
                <a:latin typeface="Calibri" panose="020F0502020204030204" pitchFamily="34" charset="0"/>
                <a:cs typeface="Calibri" panose="020F0502020204030204" pitchFamily="34" charset="0"/>
              </a:rPr>
              <a:t>(temperature &lt;= 25)</a:t>
            </a:r>
          </a:p>
          <a:p>
            <a:pPr marL="0" lvl="1" indent="0" algn="ctr">
              <a:buClr>
                <a:schemeClr val="tx2"/>
              </a:buClr>
              <a:buSzPct val="140000"/>
              <a:buNone/>
            </a:pPr>
            <a:endParaRPr lang="en-US" sz="2400" b="1" dirty="0">
              <a:solidFill>
                <a:srgbClr val="082EB8"/>
              </a:solidFill>
              <a:latin typeface="Calibri" panose="020F0502020204030204" pitchFamily="34" charset="0"/>
              <a:cs typeface="Calibri" panose="020F0502020204030204" pitchFamily="34" charset="0"/>
            </a:endParaRPr>
          </a:p>
          <a:p>
            <a:pPr marL="0" lvl="1" indent="0" algn="ctr">
              <a:buClr>
                <a:schemeClr val="tx2"/>
              </a:buClr>
              <a:buSzPct val="140000"/>
              <a:buNone/>
            </a:pPr>
            <a:r>
              <a:rPr lang="en-US" sz="2400" b="1" dirty="0">
                <a:solidFill>
                  <a:srgbClr val="082EB8"/>
                </a:solidFill>
                <a:latin typeface="Calibri" panose="020F0502020204030204" pitchFamily="34" charset="0"/>
                <a:cs typeface="Calibri" panose="020F0502020204030204" pitchFamily="34" charset="0"/>
              </a:rPr>
              <a:t>20 &lt;= temperature &lt;= 25 </a:t>
            </a:r>
            <a:endParaRPr lang="en-SG" sz="2400" b="1" dirty="0">
              <a:solidFill>
                <a:srgbClr val="082EB8"/>
              </a:solidFill>
              <a:latin typeface="Calibri" panose="020F0502020204030204" pitchFamily="34" charset="0"/>
              <a:cs typeface="Calibri" panose="020F0502020204030204" pitchFamily="34" charset="0"/>
            </a:endParaRPr>
          </a:p>
          <a:p>
            <a:pPr marL="0" indent="0">
              <a:buNone/>
            </a:pPr>
            <a:endParaRPr lang="en-US" sz="2800" dirty="0">
              <a:latin typeface="Courier New" pitchFamily="49" charset="0"/>
              <a:cs typeface="Courier New" pitchFamily="49" charset="0"/>
            </a:endParaRPr>
          </a:p>
          <a:p>
            <a:pPr marL="0" indent="0">
              <a:buNone/>
            </a:pPr>
            <a:endParaRPr lang="en-US" sz="2800" dirty="0">
              <a:latin typeface="Courier New" pitchFamily="49" charset="0"/>
              <a:cs typeface="Courier New" pitchFamily="49" charset="0"/>
            </a:endParaRPr>
          </a:p>
          <a:p>
            <a:pPr marL="457200" lvl="1" indent="0">
              <a:buNone/>
            </a:pPr>
            <a:endParaRPr lang="en-US" sz="2400" b="0" dirty="0"/>
          </a:p>
        </p:txBody>
      </p:sp>
      <p:grpSp>
        <p:nvGrpSpPr>
          <p:cNvPr id="15" name="Group 14"/>
          <p:cNvGrpSpPr/>
          <p:nvPr/>
        </p:nvGrpSpPr>
        <p:grpSpPr>
          <a:xfrm>
            <a:off x="1143000" y="3962400"/>
            <a:ext cx="6248400" cy="674132"/>
            <a:chOff x="1295400" y="2971800"/>
            <a:chExt cx="6248400" cy="674132"/>
          </a:xfrm>
        </p:grpSpPr>
        <p:sp>
          <p:nvSpPr>
            <p:cNvPr id="13" name="Oval 12"/>
            <p:cNvSpPr/>
            <p:nvPr/>
          </p:nvSpPr>
          <p:spPr bwMode="auto">
            <a:xfrm>
              <a:off x="5500048" y="2971800"/>
              <a:ext cx="304800" cy="304800"/>
            </a:xfrm>
            <a:prstGeom prst="ellipse">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2" name="Oval 11"/>
            <p:cNvSpPr/>
            <p:nvPr/>
          </p:nvSpPr>
          <p:spPr bwMode="auto">
            <a:xfrm>
              <a:off x="3048000" y="2971800"/>
              <a:ext cx="304800" cy="304800"/>
            </a:xfrm>
            <a:prstGeom prst="ellipse">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1" name="Rectangle 10"/>
            <p:cNvSpPr/>
            <p:nvPr/>
          </p:nvSpPr>
          <p:spPr bwMode="auto">
            <a:xfrm>
              <a:off x="3214048" y="2971800"/>
              <a:ext cx="2438400" cy="304800"/>
            </a:xfrm>
            <a:prstGeom prst="rect">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0" name="Straight Connector 9"/>
            <p:cNvCxnSpPr/>
            <p:nvPr/>
          </p:nvCxnSpPr>
          <p:spPr bwMode="auto">
            <a:xfrm>
              <a:off x="1295400" y="3124200"/>
              <a:ext cx="6248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4" name="TextBox 13"/>
            <p:cNvSpPr txBox="1"/>
            <p:nvPr/>
          </p:nvSpPr>
          <p:spPr>
            <a:xfrm>
              <a:off x="3048000" y="3276600"/>
              <a:ext cx="3124200" cy="369332"/>
            </a:xfrm>
            <a:prstGeom prst="rect">
              <a:avLst/>
            </a:prstGeom>
            <a:noFill/>
          </p:spPr>
          <p:txBody>
            <a:bodyPr wrap="square" rtlCol="0">
              <a:spAutoFit/>
            </a:bodyPr>
            <a:lstStyle/>
            <a:p>
              <a:r>
                <a:rPr lang="en-US" sz="1800" dirty="0">
                  <a:solidFill>
                    <a:srgbClr val="00B050"/>
                  </a:solidFill>
                </a:rPr>
                <a:t>20                                   25</a:t>
              </a:r>
              <a:endParaRPr lang="en-SG" sz="1800" dirty="0">
                <a:solidFill>
                  <a:srgbClr val="00B050"/>
                </a:solidFill>
              </a:endParaRPr>
            </a:p>
          </p:txBody>
        </p:sp>
      </p:grpSp>
      <p:pic>
        <p:nvPicPr>
          <p:cNvPr id="5" name="Audio 4">
            <a:hlinkClick r:id="" action="ppaction://media"/>
            <a:extLst>
              <a:ext uri="{FF2B5EF4-FFF2-40B4-BE49-F238E27FC236}">
                <a16:creationId xmlns:a16="http://schemas.microsoft.com/office/drawing/2014/main" id="{62C5CDF1-3F9E-45B9-A28C-0417D065B19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cxnSp>
        <p:nvCxnSpPr>
          <p:cNvPr id="16" name="Straight Arrow Connector 15">
            <a:extLst>
              <a:ext uri="{FF2B5EF4-FFF2-40B4-BE49-F238E27FC236}">
                <a16:creationId xmlns:a16="http://schemas.microsoft.com/office/drawing/2014/main" id="{FD4FFC6C-4FD6-4CEE-AFF2-7A4A0E66A522}"/>
              </a:ext>
            </a:extLst>
          </p:cNvPr>
          <p:cNvCxnSpPr>
            <a:cxnSpLocks/>
          </p:cNvCxnSpPr>
          <p:nvPr/>
        </p:nvCxnSpPr>
        <p:spPr>
          <a:xfrm flipH="1" flipV="1">
            <a:off x="7254731" y="2514600"/>
            <a:ext cx="655565" cy="232569"/>
          </a:xfrm>
          <a:prstGeom prst="straightConnector1">
            <a:avLst/>
          </a:prstGeom>
          <a:ln>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9E66B2-05B3-4858-B64A-CFF1193F9331}"/>
              </a:ext>
            </a:extLst>
          </p:cNvPr>
          <p:cNvCxnSpPr>
            <a:cxnSpLocks/>
          </p:cNvCxnSpPr>
          <p:nvPr/>
        </p:nvCxnSpPr>
        <p:spPr>
          <a:xfrm flipH="1">
            <a:off x="6019800" y="2937669"/>
            <a:ext cx="1890496" cy="491331"/>
          </a:xfrm>
          <a:prstGeom prst="straightConnector1">
            <a:avLst/>
          </a:prstGeom>
          <a:ln>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3F260A2-08B6-4653-9FFC-C49DD94AE50E}"/>
              </a:ext>
            </a:extLst>
          </p:cNvPr>
          <p:cNvSpPr txBox="1"/>
          <p:nvPr/>
        </p:nvSpPr>
        <p:spPr>
          <a:xfrm>
            <a:off x="7956261" y="2628900"/>
            <a:ext cx="990600" cy="369332"/>
          </a:xfrm>
          <a:prstGeom prst="rect">
            <a:avLst/>
          </a:prstGeom>
          <a:noFill/>
        </p:spPr>
        <p:txBody>
          <a:bodyPr wrap="square" rtlCol="0">
            <a:spAutoFit/>
          </a:bodyPr>
          <a:lstStyle/>
          <a:p>
            <a:r>
              <a:rPr lang="en-SG" dirty="0">
                <a:solidFill>
                  <a:srgbClr val="FF0000"/>
                </a:solidFill>
              </a:rPr>
              <a:t>2 ways</a:t>
            </a:r>
          </a:p>
        </p:txBody>
      </p:sp>
    </p:spTree>
    <p:custDataLst>
      <p:tags r:id="rId1"/>
    </p:custDataLst>
    <p:extLst>
      <p:ext uri="{BB962C8B-B14F-4D97-AF65-F5344CB8AC3E}">
        <p14:creationId xmlns:p14="http://schemas.microsoft.com/office/powerpoint/2010/main" val="784129179"/>
      </p:ext>
    </p:extLst>
  </p:cSld>
  <p:clrMapOvr>
    <a:masterClrMapping/>
  </p:clrMapOvr>
  <mc:AlternateContent xmlns:mc="http://schemas.openxmlformats.org/markup-compatibility/2006" xmlns:p14="http://schemas.microsoft.com/office/powerpoint/2010/main">
    <mc:Choice Requires="p14">
      <p:transition spd="slow" advTm="70191">
        <p14:prism/>
      </p:transition>
    </mc:Choice>
    <mc:Fallback xmlns="">
      <p:transition spd="slow" advTm="70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22" presetClass="entr" presetSubtype="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par>
                                <p:cTn id="20" presetID="22" presetClass="entr" presetSubtype="2"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OR Operator</a:t>
            </a:r>
            <a:endParaRPr lang="en-SG" dirty="0">
              <a:latin typeface="Courier New" pitchFamily="49" charset="0"/>
              <a:cs typeface="Courier New" pitchFamily="49" charset="0"/>
            </a:endParaRPr>
          </a:p>
        </p:txBody>
      </p:sp>
      <p:sp>
        <p:nvSpPr>
          <p:cNvPr id="3" name="Content Placeholder 2"/>
          <p:cNvSpPr>
            <a:spLocks noGrp="1"/>
          </p:cNvSpPr>
          <p:nvPr>
            <p:ph idx="1"/>
          </p:nvPr>
        </p:nvSpPr>
        <p:spPr/>
        <p:txBody>
          <a:bodyPr/>
          <a:lstStyle/>
          <a:p>
            <a:pPr algn="just"/>
            <a:r>
              <a:rPr lang="en-US" dirty="0">
                <a:solidFill>
                  <a:srgbClr val="640064"/>
                </a:solidFill>
                <a:cs typeface="Arial" panose="020B0604020202020204" pitchFamily="34" charset="0"/>
              </a:rPr>
              <a:t>To check whether the value in the variable </a:t>
            </a:r>
            <a:r>
              <a:rPr lang="en-US" dirty="0">
                <a:solidFill>
                  <a:srgbClr val="FF0000"/>
                </a:solidFill>
                <a:cs typeface="Arial" panose="020B0604020202020204" pitchFamily="34" charset="0"/>
              </a:rPr>
              <a:t>temperature</a:t>
            </a:r>
            <a:r>
              <a:rPr lang="en-US" dirty="0">
                <a:solidFill>
                  <a:srgbClr val="640064"/>
                </a:solidFill>
                <a:cs typeface="Arial" panose="020B0604020202020204" pitchFamily="34" charset="0"/>
              </a:rPr>
              <a:t> is </a:t>
            </a:r>
            <a:r>
              <a:rPr lang="en-US" u="sng" dirty="0">
                <a:solidFill>
                  <a:srgbClr val="640064"/>
                </a:solidFill>
                <a:cs typeface="Arial" panose="020B0604020202020204" pitchFamily="34" charset="0"/>
              </a:rPr>
              <a:t>smaller than 20 or larger than 25 </a:t>
            </a:r>
            <a:r>
              <a:rPr lang="en-US" dirty="0">
                <a:solidFill>
                  <a:srgbClr val="640064"/>
                </a:solidFill>
                <a:cs typeface="Arial" panose="020B0604020202020204" pitchFamily="34" charset="0"/>
              </a:rPr>
              <a:t>:</a:t>
            </a:r>
          </a:p>
          <a:p>
            <a:pPr marL="0" indent="0">
              <a:buNone/>
            </a:pPr>
            <a:endParaRPr lang="en-US" sz="2400" dirty="0">
              <a:latin typeface="Arial" panose="020B0604020202020204" pitchFamily="34" charset="0"/>
              <a:cs typeface="Arial" panose="020B0604020202020204" pitchFamily="34" charset="0"/>
            </a:endParaRPr>
          </a:p>
          <a:p>
            <a:pPr marL="0" indent="0" algn="ctr">
              <a:buNone/>
            </a:pPr>
            <a:r>
              <a:rPr lang="en-US" sz="2400" b="1" dirty="0">
                <a:latin typeface="Arial" panose="020B0604020202020204" pitchFamily="34" charset="0"/>
                <a:cs typeface="Arial" panose="020B0604020202020204" pitchFamily="34" charset="0"/>
              </a:rPr>
              <a:t> </a:t>
            </a:r>
            <a:r>
              <a:rPr lang="en-US" sz="2400" b="1" dirty="0">
                <a:solidFill>
                  <a:srgbClr val="082EB8"/>
                </a:solidFill>
                <a:latin typeface="Calibri" panose="020F0502020204030204" pitchFamily="34" charset="0"/>
                <a:cs typeface="Calibri" panose="020F0502020204030204" pitchFamily="34" charset="0"/>
              </a:rPr>
              <a:t>(temperature &lt; 20) </a:t>
            </a:r>
            <a:r>
              <a:rPr lang="en-US" sz="2400" b="1" dirty="0">
                <a:solidFill>
                  <a:srgbClr val="FF0000"/>
                </a:solidFill>
                <a:latin typeface="Calibri" panose="020F0502020204030204" pitchFamily="34" charset="0"/>
                <a:cs typeface="Calibri" panose="020F0502020204030204" pitchFamily="34" charset="0"/>
              </a:rPr>
              <a:t>or</a:t>
            </a:r>
            <a:r>
              <a:rPr lang="en-US" sz="2400" b="1" dirty="0">
                <a:latin typeface="Calibri" panose="020F0502020204030204" pitchFamily="34" charset="0"/>
                <a:cs typeface="Calibri" panose="020F0502020204030204" pitchFamily="34" charset="0"/>
              </a:rPr>
              <a:t> </a:t>
            </a:r>
            <a:r>
              <a:rPr lang="en-US" sz="2400" b="1" dirty="0">
                <a:solidFill>
                  <a:srgbClr val="082EB8"/>
                </a:solidFill>
                <a:latin typeface="Calibri" panose="020F0502020204030204" pitchFamily="34" charset="0"/>
                <a:cs typeface="Calibri" panose="020F0502020204030204" pitchFamily="34" charset="0"/>
              </a:rPr>
              <a:t>(temperature &gt; 25)</a:t>
            </a:r>
          </a:p>
          <a:p>
            <a:pPr marL="0" indent="0">
              <a:buNone/>
            </a:pPr>
            <a:endParaRPr lang="en-US" sz="2800" dirty="0">
              <a:latin typeface="Courier New" pitchFamily="49" charset="0"/>
              <a:cs typeface="Courier New" pitchFamily="49" charset="0"/>
            </a:endParaRPr>
          </a:p>
          <a:p>
            <a:pPr marL="0" indent="0">
              <a:buNone/>
            </a:pPr>
            <a:endParaRPr lang="en-US" sz="2800" dirty="0">
              <a:latin typeface="Courier New" pitchFamily="49" charset="0"/>
              <a:cs typeface="Courier New" pitchFamily="49" charset="0"/>
            </a:endParaRPr>
          </a:p>
          <a:p>
            <a:pPr marL="457200" lvl="1" indent="0">
              <a:buNone/>
            </a:pPr>
            <a:endParaRPr lang="en-US" sz="2800" b="0" dirty="0">
              <a:latin typeface="Courier New" pitchFamily="49" charset="0"/>
              <a:cs typeface="Courier New" pitchFamily="49" charset="0"/>
            </a:endParaRPr>
          </a:p>
        </p:txBody>
      </p:sp>
      <p:grpSp>
        <p:nvGrpSpPr>
          <p:cNvPr id="24" name="Group 23"/>
          <p:cNvGrpSpPr/>
          <p:nvPr/>
        </p:nvGrpSpPr>
        <p:grpSpPr>
          <a:xfrm>
            <a:off x="1409700" y="3505200"/>
            <a:ext cx="6248400" cy="674132"/>
            <a:chOff x="1295400" y="2971800"/>
            <a:chExt cx="6248400" cy="674132"/>
          </a:xfrm>
        </p:grpSpPr>
        <p:sp>
          <p:nvSpPr>
            <p:cNvPr id="5" name="Oval 4"/>
            <p:cNvSpPr/>
            <p:nvPr/>
          </p:nvSpPr>
          <p:spPr bwMode="auto">
            <a:xfrm>
              <a:off x="5500048" y="2971800"/>
              <a:ext cx="304800" cy="3048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6" name="Oval 5"/>
            <p:cNvSpPr/>
            <p:nvPr/>
          </p:nvSpPr>
          <p:spPr bwMode="auto">
            <a:xfrm>
              <a:off x="3048000" y="2971800"/>
              <a:ext cx="304800" cy="3048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9" name="TextBox 8"/>
            <p:cNvSpPr txBox="1"/>
            <p:nvPr/>
          </p:nvSpPr>
          <p:spPr>
            <a:xfrm>
              <a:off x="3048000" y="3276600"/>
              <a:ext cx="2895600" cy="369332"/>
            </a:xfrm>
            <a:prstGeom prst="rect">
              <a:avLst/>
            </a:prstGeom>
            <a:noFill/>
          </p:spPr>
          <p:txBody>
            <a:bodyPr wrap="square" rtlCol="0">
              <a:spAutoFit/>
            </a:bodyPr>
            <a:lstStyle/>
            <a:p>
              <a:r>
                <a:rPr lang="en-US" sz="1800" dirty="0">
                  <a:solidFill>
                    <a:srgbClr val="00B050"/>
                  </a:solidFill>
                </a:rPr>
                <a:t>20                                  25</a:t>
              </a:r>
              <a:endParaRPr lang="en-SG" sz="1800" dirty="0">
                <a:solidFill>
                  <a:srgbClr val="00B050"/>
                </a:solidFill>
              </a:endParaRPr>
            </a:p>
          </p:txBody>
        </p:sp>
        <p:cxnSp>
          <p:nvCxnSpPr>
            <p:cNvPr id="13" name="Straight Connector 12"/>
            <p:cNvCxnSpPr>
              <a:stCxn id="6" idx="0"/>
              <a:endCxn id="6" idx="4"/>
            </p:cNvCxnSpPr>
            <p:nvPr/>
          </p:nvCxnSpPr>
          <p:spPr bwMode="auto">
            <a:xfrm>
              <a:off x="3200400" y="2971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 name="Straight Connector 18"/>
            <p:cNvCxnSpPr/>
            <p:nvPr/>
          </p:nvCxnSpPr>
          <p:spPr bwMode="auto">
            <a:xfrm>
              <a:off x="5652448" y="3276600"/>
              <a:ext cx="1738952"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 name="Straight Connector 20"/>
            <p:cNvCxnSpPr/>
            <p:nvPr/>
          </p:nvCxnSpPr>
          <p:spPr bwMode="auto">
            <a:xfrm flipH="1">
              <a:off x="1524000" y="3276600"/>
              <a:ext cx="1676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2" name="Rectangle 21"/>
            <p:cNvSpPr/>
            <p:nvPr/>
          </p:nvSpPr>
          <p:spPr bwMode="auto">
            <a:xfrm>
              <a:off x="5652448" y="2971800"/>
              <a:ext cx="1738952" cy="304800"/>
            </a:xfrm>
            <a:prstGeom prst="rect">
              <a:avLst/>
            </a:prstGeom>
            <a:pattFill prst="wdDnDiag">
              <a:fgClr>
                <a:srgbClr val="FFFF99"/>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7" name="Straight Connector 16"/>
            <p:cNvCxnSpPr/>
            <p:nvPr/>
          </p:nvCxnSpPr>
          <p:spPr bwMode="auto">
            <a:xfrm>
              <a:off x="5652448" y="2971800"/>
              <a:ext cx="1738952"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5652448" y="2971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3" name="Rectangle 22"/>
            <p:cNvSpPr/>
            <p:nvPr/>
          </p:nvSpPr>
          <p:spPr bwMode="auto">
            <a:xfrm>
              <a:off x="1461448" y="2971800"/>
              <a:ext cx="1738952" cy="304800"/>
            </a:xfrm>
            <a:prstGeom prst="rect">
              <a:avLst/>
            </a:prstGeom>
            <a:pattFill prst="wdDnDiag">
              <a:fgClr>
                <a:srgbClr val="FFFF99"/>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1" name="Straight Connector 10"/>
            <p:cNvCxnSpPr>
              <a:endCxn id="6" idx="0"/>
            </p:cNvCxnSpPr>
            <p:nvPr/>
          </p:nvCxnSpPr>
          <p:spPr bwMode="auto">
            <a:xfrm>
              <a:off x="1524000" y="2971800"/>
              <a:ext cx="1676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8" name="Straight Connector 7"/>
            <p:cNvCxnSpPr/>
            <p:nvPr/>
          </p:nvCxnSpPr>
          <p:spPr bwMode="auto">
            <a:xfrm>
              <a:off x="1295400" y="3124200"/>
              <a:ext cx="6248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pic>
        <p:nvPicPr>
          <p:cNvPr id="4" name="Audio 3">
            <a:hlinkClick r:id="" action="ppaction://media"/>
            <a:extLst>
              <a:ext uri="{FF2B5EF4-FFF2-40B4-BE49-F238E27FC236}">
                <a16:creationId xmlns:a16="http://schemas.microsoft.com/office/drawing/2014/main" id="{BB4ADFE8-F554-4E32-B669-4C34A55B9B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50286885"/>
      </p:ext>
    </p:extLst>
  </p:cSld>
  <p:clrMapOvr>
    <a:masterClrMapping/>
  </p:clrMapOvr>
  <mc:AlternateContent xmlns:mc="http://schemas.openxmlformats.org/markup-compatibility/2006" xmlns:p14="http://schemas.microsoft.com/office/powerpoint/2010/main">
    <mc:Choice Requires="p14">
      <p:transition spd="slow" advTm="40618">
        <p14:prism/>
      </p:transition>
    </mc:Choice>
    <mc:Fallback xmlns="">
      <p:transition spd="slow" advTm="40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NOT Operator</a:t>
            </a:r>
            <a:endParaRPr lang="en-SG" dirty="0">
              <a:latin typeface="Courier New" pitchFamily="49" charset="0"/>
              <a:cs typeface="Courier New" pitchFamily="49" charset="0"/>
            </a:endParaRPr>
          </a:p>
        </p:txBody>
      </p:sp>
      <p:sp>
        <p:nvSpPr>
          <p:cNvPr id="3" name="Content Placeholder 2"/>
          <p:cNvSpPr>
            <a:spLocks noGrp="1"/>
          </p:cNvSpPr>
          <p:nvPr>
            <p:ph idx="1"/>
          </p:nvPr>
        </p:nvSpPr>
        <p:spPr/>
        <p:txBody>
          <a:bodyPr/>
          <a:lstStyle/>
          <a:p>
            <a:pPr algn="just"/>
            <a:r>
              <a:rPr lang="en-US" dirty="0">
                <a:cs typeface="Arial" panose="020B0604020202020204" pitchFamily="34" charset="0"/>
              </a:rPr>
              <a:t>Notice that the previous two conditions are negations of each other.</a:t>
            </a:r>
          </a:p>
          <a:p>
            <a:pPr marL="0" indent="0">
              <a:buNone/>
            </a:pPr>
            <a:r>
              <a:rPr lang="en-US" sz="2400" b="1" dirty="0">
                <a:solidFill>
                  <a:srgbClr val="082EB8"/>
                </a:solidFill>
                <a:latin typeface="Arial" panose="020B0604020202020204" pitchFamily="34" charset="0"/>
                <a:cs typeface="Arial" panose="020B0604020202020204" pitchFamily="34" charset="0"/>
              </a:rPr>
              <a:t>                   </a:t>
            </a:r>
            <a:r>
              <a:rPr lang="en-US" sz="2400" b="1" dirty="0">
                <a:solidFill>
                  <a:srgbClr val="082EB8"/>
                </a:solidFill>
                <a:latin typeface="Calibri" panose="020F0502020204030204" pitchFamily="34" charset="0"/>
                <a:cs typeface="Calibri" panose="020F0502020204030204" pitchFamily="34" charset="0"/>
              </a:rPr>
              <a:t>(temperature &lt; 20) </a:t>
            </a:r>
            <a:r>
              <a:rPr lang="en-US" sz="2400" b="1" dirty="0">
                <a:solidFill>
                  <a:srgbClr val="FF0000"/>
                </a:solidFill>
                <a:latin typeface="Calibri" panose="020F0502020204030204" pitchFamily="34" charset="0"/>
                <a:cs typeface="Calibri" panose="020F0502020204030204" pitchFamily="34" charset="0"/>
              </a:rPr>
              <a:t>or</a:t>
            </a:r>
            <a:r>
              <a:rPr lang="en-US" sz="2400" b="1" dirty="0">
                <a:solidFill>
                  <a:srgbClr val="082EB8"/>
                </a:solidFill>
                <a:latin typeface="Calibri" panose="020F0502020204030204" pitchFamily="34" charset="0"/>
                <a:cs typeface="Calibri" panose="020F0502020204030204" pitchFamily="34" charset="0"/>
              </a:rPr>
              <a:t> (temperature &gt; 25) </a:t>
            </a:r>
          </a:p>
          <a:p>
            <a:pPr marL="0" indent="0">
              <a:buNone/>
            </a:pPr>
            <a:r>
              <a:rPr lang="en-US" sz="800" b="0" dirty="0">
                <a:latin typeface="Calibri" panose="020F0502020204030204" pitchFamily="34" charset="0"/>
                <a:cs typeface="Calibri" panose="020F0502020204030204" pitchFamily="34" charset="0"/>
              </a:rPr>
              <a:t>  </a:t>
            </a:r>
          </a:p>
          <a:p>
            <a:pPr marL="0" indent="0">
              <a:buNone/>
            </a:pPr>
            <a:r>
              <a:rPr lang="en-US" dirty="0">
                <a:cs typeface="Arial" panose="020B0604020202020204" pitchFamily="34" charset="0"/>
              </a:rPr>
              <a:t>                                       is equivalent to</a:t>
            </a:r>
          </a:p>
          <a:p>
            <a:pPr marL="0" indent="0">
              <a:buNone/>
            </a:pPr>
            <a:endParaRPr lang="en-US" sz="800" b="0" dirty="0">
              <a:latin typeface="Arial" panose="020B0604020202020204" pitchFamily="34" charset="0"/>
              <a:cs typeface="Arial" panose="020B0604020202020204" pitchFamily="34" charset="0"/>
            </a:endParaRPr>
          </a:p>
          <a:p>
            <a:pPr marL="0" indent="0">
              <a:buNone/>
            </a:pPr>
            <a:r>
              <a:rPr lang="en-US" sz="2400" b="1" dirty="0">
                <a:solidFill>
                  <a:srgbClr val="FF0000"/>
                </a:solidFill>
                <a:latin typeface="Calibri" panose="020F0502020204030204" pitchFamily="34" charset="0"/>
                <a:cs typeface="Calibri" panose="020F0502020204030204" pitchFamily="34" charset="0"/>
              </a:rPr>
              <a:t>              not</a:t>
            </a:r>
            <a:r>
              <a:rPr lang="en-US" sz="2400" b="1" dirty="0">
                <a:solidFill>
                  <a:srgbClr val="082EB8"/>
                </a:solidFill>
                <a:latin typeface="Calibri" panose="020F0502020204030204" pitchFamily="34" charset="0"/>
                <a:cs typeface="Calibri" panose="020F0502020204030204" pitchFamily="34" charset="0"/>
              </a:rPr>
              <a:t>((temperature &gt;= 20) </a:t>
            </a:r>
            <a:r>
              <a:rPr lang="en-US" sz="2400" b="1" dirty="0">
                <a:solidFill>
                  <a:srgbClr val="FF0000"/>
                </a:solidFill>
                <a:latin typeface="Calibri" panose="020F0502020204030204" pitchFamily="34" charset="0"/>
                <a:cs typeface="Calibri" panose="020F0502020204030204" pitchFamily="34" charset="0"/>
              </a:rPr>
              <a:t>and </a:t>
            </a:r>
            <a:r>
              <a:rPr lang="en-US" sz="2400" b="1" dirty="0">
                <a:solidFill>
                  <a:srgbClr val="082EB8"/>
                </a:solidFill>
                <a:latin typeface="Calibri" panose="020F0502020204030204" pitchFamily="34" charset="0"/>
                <a:cs typeface="Calibri" panose="020F0502020204030204" pitchFamily="34" charset="0"/>
              </a:rPr>
              <a:t>(temperature &lt;= 25))</a:t>
            </a:r>
          </a:p>
        </p:txBody>
      </p:sp>
      <p:grpSp>
        <p:nvGrpSpPr>
          <p:cNvPr id="5" name="Group 4"/>
          <p:cNvGrpSpPr/>
          <p:nvPr/>
        </p:nvGrpSpPr>
        <p:grpSpPr>
          <a:xfrm>
            <a:off x="1524000" y="4648200"/>
            <a:ext cx="6248400" cy="674132"/>
            <a:chOff x="1295400" y="2971800"/>
            <a:chExt cx="6248400" cy="674132"/>
          </a:xfrm>
        </p:grpSpPr>
        <p:sp>
          <p:nvSpPr>
            <p:cNvPr id="6" name="Oval 5"/>
            <p:cNvSpPr/>
            <p:nvPr/>
          </p:nvSpPr>
          <p:spPr bwMode="auto">
            <a:xfrm>
              <a:off x="5500048" y="2971800"/>
              <a:ext cx="304800" cy="304800"/>
            </a:xfrm>
            <a:prstGeom prst="ellipse">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7" name="Oval 6"/>
            <p:cNvSpPr/>
            <p:nvPr/>
          </p:nvSpPr>
          <p:spPr bwMode="auto">
            <a:xfrm>
              <a:off x="3048000" y="2971800"/>
              <a:ext cx="304800" cy="304800"/>
            </a:xfrm>
            <a:prstGeom prst="ellipse">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3214048" y="2971800"/>
              <a:ext cx="2438400" cy="304800"/>
            </a:xfrm>
            <a:prstGeom prst="rect">
              <a:avLst/>
            </a:prstGeom>
            <a:pattFill prst="wdUpDiag">
              <a:fgClr>
                <a:srgbClr val="FFFF99"/>
              </a:fgClr>
              <a:bgClr>
                <a:schemeClr val="bg1"/>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9" name="Straight Connector 8"/>
            <p:cNvCxnSpPr/>
            <p:nvPr/>
          </p:nvCxnSpPr>
          <p:spPr bwMode="auto">
            <a:xfrm>
              <a:off x="1295400" y="3124200"/>
              <a:ext cx="6248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0" name="TextBox 9"/>
            <p:cNvSpPr txBox="1"/>
            <p:nvPr/>
          </p:nvSpPr>
          <p:spPr>
            <a:xfrm>
              <a:off x="3048000" y="3276600"/>
              <a:ext cx="2895600" cy="369332"/>
            </a:xfrm>
            <a:prstGeom prst="rect">
              <a:avLst/>
            </a:prstGeom>
            <a:noFill/>
          </p:spPr>
          <p:txBody>
            <a:bodyPr wrap="square" rtlCol="0">
              <a:spAutoFit/>
            </a:bodyPr>
            <a:lstStyle/>
            <a:p>
              <a:r>
                <a:rPr lang="en-US" sz="1800" dirty="0">
                  <a:solidFill>
                    <a:srgbClr val="00B050"/>
                  </a:solidFill>
                </a:rPr>
                <a:t>20                                  25</a:t>
              </a:r>
              <a:endParaRPr lang="en-SG" sz="1800" dirty="0">
                <a:solidFill>
                  <a:srgbClr val="00B050"/>
                </a:solidFill>
              </a:endParaRPr>
            </a:p>
          </p:txBody>
        </p:sp>
      </p:grpSp>
      <p:grpSp>
        <p:nvGrpSpPr>
          <p:cNvPr id="11" name="Group 10"/>
          <p:cNvGrpSpPr/>
          <p:nvPr/>
        </p:nvGrpSpPr>
        <p:grpSpPr>
          <a:xfrm>
            <a:off x="1524000" y="3810000"/>
            <a:ext cx="6248400" cy="674132"/>
            <a:chOff x="1295400" y="2971800"/>
            <a:chExt cx="6248400" cy="674132"/>
          </a:xfrm>
        </p:grpSpPr>
        <p:sp>
          <p:nvSpPr>
            <p:cNvPr id="12" name="Oval 11"/>
            <p:cNvSpPr/>
            <p:nvPr/>
          </p:nvSpPr>
          <p:spPr bwMode="auto">
            <a:xfrm>
              <a:off x="5500048" y="2971800"/>
              <a:ext cx="304800" cy="3048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3" name="Oval 12"/>
            <p:cNvSpPr/>
            <p:nvPr/>
          </p:nvSpPr>
          <p:spPr bwMode="auto">
            <a:xfrm>
              <a:off x="3048000" y="2971800"/>
              <a:ext cx="304800" cy="304800"/>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4" name="TextBox 13"/>
            <p:cNvSpPr txBox="1"/>
            <p:nvPr/>
          </p:nvSpPr>
          <p:spPr>
            <a:xfrm>
              <a:off x="3048000" y="3276600"/>
              <a:ext cx="2895600" cy="369332"/>
            </a:xfrm>
            <a:prstGeom prst="rect">
              <a:avLst/>
            </a:prstGeom>
            <a:noFill/>
          </p:spPr>
          <p:txBody>
            <a:bodyPr wrap="square" rtlCol="0">
              <a:spAutoFit/>
            </a:bodyPr>
            <a:lstStyle/>
            <a:p>
              <a:r>
                <a:rPr lang="en-US" sz="1800" dirty="0">
                  <a:solidFill>
                    <a:srgbClr val="00B050"/>
                  </a:solidFill>
                </a:rPr>
                <a:t>20                                 25</a:t>
              </a:r>
              <a:endParaRPr lang="en-SG" sz="1800" dirty="0">
                <a:solidFill>
                  <a:srgbClr val="00B050"/>
                </a:solidFill>
              </a:endParaRPr>
            </a:p>
          </p:txBody>
        </p:sp>
        <p:cxnSp>
          <p:nvCxnSpPr>
            <p:cNvPr id="15" name="Straight Connector 14"/>
            <p:cNvCxnSpPr>
              <a:stCxn id="13" idx="0"/>
              <a:endCxn id="13" idx="4"/>
            </p:cNvCxnSpPr>
            <p:nvPr/>
          </p:nvCxnSpPr>
          <p:spPr bwMode="auto">
            <a:xfrm>
              <a:off x="3200400" y="2971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5652448" y="3276600"/>
              <a:ext cx="1738952"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7" name="Straight Connector 16"/>
            <p:cNvCxnSpPr/>
            <p:nvPr/>
          </p:nvCxnSpPr>
          <p:spPr bwMode="auto">
            <a:xfrm flipH="1">
              <a:off x="1524000" y="3276600"/>
              <a:ext cx="1676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8" name="Rectangle 17"/>
            <p:cNvSpPr/>
            <p:nvPr/>
          </p:nvSpPr>
          <p:spPr bwMode="auto">
            <a:xfrm>
              <a:off x="5652448" y="2971800"/>
              <a:ext cx="1738952" cy="304800"/>
            </a:xfrm>
            <a:prstGeom prst="rect">
              <a:avLst/>
            </a:prstGeom>
            <a:pattFill prst="wdDnDiag">
              <a:fgClr>
                <a:srgbClr val="FFFF99"/>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9" name="Straight Connector 18"/>
            <p:cNvCxnSpPr/>
            <p:nvPr/>
          </p:nvCxnSpPr>
          <p:spPr bwMode="auto">
            <a:xfrm>
              <a:off x="5652448" y="2971800"/>
              <a:ext cx="1738952"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0" name="Straight Connector 19"/>
            <p:cNvCxnSpPr/>
            <p:nvPr/>
          </p:nvCxnSpPr>
          <p:spPr bwMode="auto">
            <a:xfrm>
              <a:off x="5652448" y="2971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1" name="Rectangle 20"/>
            <p:cNvSpPr/>
            <p:nvPr/>
          </p:nvSpPr>
          <p:spPr bwMode="auto">
            <a:xfrm>
              <a:off x="1461448" y="2971800"/>
              <a:ext cx="1738952" cy="304800"/>
            </a:xfrm>
            <a:prstGeom prst="rect">
              <a:avLst/>
            </a:prstGeom>
            <a:pattFill prst="wdDnDiag">
              <a:fgClr>
                <a:srgbClr val="FFFF99"/>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22" name="Straight Connector 21"/>
            <p:cNvCxnSpPr>
              <a:endCxn id="13" idx="0"/>
            </p:cNvCxnSpPr>
            <p:nvPr/>
          </p:nvCxnSpPr>
          <p:spPr bwMode="auto">
            <a:xfrm>
              <a:off x="1524000" y="2971800"/>
              <a:ext cx="1676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3" name="Straight Connector 22"/>
            <p:cNvCxnSpPr/>
            <p:nvPr/>
          </p:nvCxnSpPr>
          <p:spPr bwMode="auto">
            <a:xfrm>
              <a:off x="1295400" y="3124200"/>
              <a:ext cx="6248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pic>
        <p:nvPicPr>
          <p:cNvPr id="24" name="Audio 23">
            <a:hlinkClick r:id="" action="ppaction://media"/>
            <a:extLst>
              <a:ext uri="{FF2B5EF4-FFF2-40B4-BE49-F238E27FC236}">
                <a16:creationId xmlns:a16="http://schemas.microsoft.com/office/drawing/2014/main" id="{8CF7B8E5-526F-4975-AD13-8FA61DBEEA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84842104"/>
      </p:ext>
    </p:extLst>
  </p:cSld>
  <p:clrMapOvr>
    <a:masterClrMapping/>
  </p:clrMapOvr>
  <mc:AlternateContent xmlns:mc="http://schemas.openxmlformats.org/markup-compatibility/2006" xmlns:p14="http://schemas.microsoft.com/office/powerpoint/2010/main">
    <mc:Choice Requires="p14">
      <p:transition spd="slow" advTm="15709">
        <p14:prism/>
      </p:transition>
    </mc:Choice>
    <mc:Fallback xmlns="">
      <p:transition spd="slow" advTm="157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DBAF-A599-4D06-8B08-539B5FF69B20}"/>
              </a:ext>
            </a:extLst>
          </p:cNvPr>
          <p:cNvSpPr>
            <a:spLocks noGrp="1"/>
          </p:cNvSpPr>
          <p:nvPr>
            <p:ph type="title"/>
          </p:nvPr>
        </p:nvSpPr>
        <p:spPr/>
        <p:txBody>
          <a:bodyPr/>
          <a:lstStyle/>
          <a:p>
            <a:r>
              <a:rPr lang="en-US" dirty="0"/>
              <a:t>De Morgan’s Laws</a:t>
            </a:r>
          </a:p>
        </p:txBody>
      </p:sp>
      <p:sp>
        <p:nvSpPr>
          <p:cNvPr id="3" name="Content Placeholder 2">
            <a:extLst>
              <a:ext uri="{FF2B5EF4-FFF2-40B4-BE49-F238E27FC236}">
                <a16:creationId xmlns:a16="http://schemas.microsoft.com/office/drawing/2014/main" id="{C9EAC891-269B-4E4F-BA45-4B59D004C791}"/>
              </a:ext>
            </a:extLst>
          </p:cNvPr>
          <p:cNvSpPr>
            <a:spLocks noGrp="1"/>
          </p:cNvSpPr>
          <p:nvPr>
            <p:ph idx="1"/>
          </p:nvPr>
        </p:nvSpPr>
        <p:spPr/>
        <p:txBody>
          <a:bodyPr/>
          <a:lstStyle/>
          <a:p>
            <a:r>
              <a:rPr lang="en-US" dirty="0"/>
              <a:t>For any two conditions P, Q</a:t>
            </a:r>
          </a:p>
          <a:p>
            <a:pPr lvl="1"/>
            <a:r>
              <a:rPr lang="en-US" dirty="0"/>
              <a:t>not (P and Q) </a:t>
            </a:r>
            <a:r>
              <a:rPr lang="en-US" dirty="0">
                <a:sym typeface="Wingdings" panose="05000000000000000000" pitchFamily="2" charset="2"/>
              </a:rPr>
              <a:t> not(P) or not(Q)</a:t>
            </a:r>
          </a:p>
          <a:p>
            <a:pPr lvl="1"/>
            <a:r>
              <a:rPr lang="en-US" dirty="0">
                <a:sym typeface="Wingdings" panose="05000000000000000000" pitchFamily="2" charset="2"/>
              </a:rPr>
              <a:t>not (P or Q)  not(P) and not(Q)</a:t>
            </a:r>
          </a:p>
          <a:p>
            <a:pPr lvl="1"/>
            <a:endParaRPr lang="en-US" dirty="0">
              <a:sym typeface="Wingdings" panose="05000000000000000000" pitchFamily="2" charset="2"/>
            </a:endParaRPr>
          </a:p>
          <a:p>
            <a:r>
              <a:rPr lang="en-US" dirty="0">
                <a:sym typeface="Wingdings" panose="05000000000000000000" pitchFamily="2" charset="2"/>
              </a:rPr>
              <a:t>For example, if </a:t>
            </a:r>
            <a:r>
              <a:rPr lang="en-US" dirty="0">
                <a:solidFill>
                  <a:srgbClr val="082EB8"/>
                </a:solidFill>
                <a:latin typeface="Arial" panose="020B0604020202020204" pitchFamily="34" charset="0"/>
                <a:cs typeface="Arial" panose="020B0604020202020204" pitchFamily="34" charset="0"/>
              </a:rPr>
              <a:t>P: </a:t>
            </a:r>
            <a:r>
              <a:rPr lang="en-US" dirty="0">
                <a:solidFill>
                  <a:srgbClr val="082EB8"/>
                </a:solidFill>
                <a:latin typeface="Calibri" panose="020F0502020204030204" pitchFamily="34" charset="0"/>
                <a:cs typeface="Calibri" panose="020F0502020204030204" pitchFamily="34" charset="0"/>
              </a:rPr>
              <a:t>level &gt;= 10</a:t>
            </a:r>
            <a:r>
              <a:rPr lang="en-US" dirty="0">
                <a:sym typeface="Wingdings" panose="05000000000000000000" pitchFamily="2" charset="2"/>
              </a:rPr>
              <a:t>, </a:t>
            </a:r>
            <a:r>
              <a:rPr lang="en-US" dirty="0">
                <a:solidFill>
                  <a:srgbClr val="082EB8"/>
                </a:solidFill>
                <a:latin typeface="Arial" panose="020B0604020202020204" pitchFamily="34" charset="0"/>
                <a:cs typeface="Arial" panose="020B0604020202020204" pitchFamily="34" charset="0"/>
                <a:sym typeface="Wingdings" panose="05000000000000000000" pitchFamily="2" charset="2"/>
              </a:rPr>
              <a:t>Q</a:t>
            </a:r>
            <a:r>
              <a:rPr lang="en-US" dirty="0">
                <a:solidFill>
                  <a:srgbClr val="082EB8"/>
                </a:solidFill>
                <a:latin typeface="Arial" panose="020B0604020202020204" pitchFamily="34" charset="0"/>
                <a:cs typeface="Arial" panose="020B0604020202020204" pitchFamily="34" charset="0"/>
              </a:rPr>
              <a:t>: </a:t>
            </a:r>
            <a:r>
              <a:rPr lang="en-US" dirty="0">
                <a:solidFill>
                  <a:srgbClr val="082EB8"/>
                </a:solidFill>
                <a:latin typeface="Calibri" panose="020F0502020204030204" pitchFamily="34" charset="0"/>
                <a:cs typeface="Calibri" panose="020F0502020204030204" pitchFamily="34" charset="0"/>
              </a:rPr>
              <a:t>prof == 'Mage'</a:t>
            </a:r>
          </a:p>
          <a:p>
            <a:pPr lvl="1"/>
            <a:r>
              <a:rPr lang="en-US" dirty="0"/>
              <a:t>not ( (level &gt;= 10) and (prof == 'Mage') ) </a:t>
            </a:r>
            <a:r>
              <a:rPr lang="en-US" dirty="0">
                <a:sym typeface="Wingdings" panose="05000000000000000000" pitchFamily="2" charset="2"/>
              </a:rPr>
              <a:t></a:t>
            </a:r>
          </a:p>
          <a:p>
            <a:pPr marL="457200" lvl="1" indent="0">
              <a:buNone/>
            </a:pPr>
            <a:r>
              <a:rPr lang="en-US" dirty="0">
                <a:sym typeface="Wingdings" panose="05000000000000000000" pitchFamily="2" charset="2"/>
              </a:rPr>
              <a:t>				(level &lt; 10) or (prof != 'Mage')</a:t>
            </a:r>
          </a:p>
          <a:p>
            <a:pPr lvl="1"/>
            <a:r>
              <a:rPr lang="en-US" dirty="0"/>
              <a:t>not ( (level &gt;= 10) or (prof == 'Mage') ) </a:t>
            </a:r>
            <a:r>
              <a:rPr lang="en-US" dirty="0">
                <a:sym typeface="Wingdings" panose="05000000000000000000" pitchFamily="2" charset="2"/>
              </a:rPr>
              <a:t></a:t>
            </a:r>
          </a:p>
          <a:p>
            <a:pPr marL="457200" lvl="1" indent="0">
              <a:buNone/>
            </a:pPr>
            <a:r>
              <a:rPr lang="en-US" dirty="0">
                <a:sym typeface="Wingdings" panose="05000000000000000000" pitchFamily="2" charset="2"/>
              </a:rPr>
              <a:t>				(level &lt; 10) and (prof != 'Mage')</a:t>
            </a:r>
          </a:p>
          <a:p>
            <a:pPr marL="0" indent="0">
              <a:buNone/>
            </a:pPr>
            <a:r>
              <a:rPr lang="en-US" dirty="0">
                <a:solidFill>
                  <a:srgbClr val="082EB8"/>
                </a:solidFill>
                <a:latin typeface="Arial" panose="020B0604020202020204" pitchFamily="34" charset="0"/>
                <a:cs typeface="Arial" panose="020B0604020202020204" pitchFamily="34" charset="0"/>
              </a:rPr>
              <a:t> 	</a:t>
            </a:r>
            <a:endParaRPr lang="en-US" dirty="0"/>
          </a:p>
        </p:txBody>
      </p:sp>
      <p:pic>
        <p:nvPicPr>
          <p:cNvPr id="6" name="Audio 5">
            <a:hlinkClick r:id="" action="ppaction://media"/>
            <a:extLst>
              <a:ext uri="{FF2B5EF4-FFF2-40B4-BE49-F238E27FC236}">
                <a16:creationId xmlns:a16="http://schemas.microsoft.com/office/drawing/2014/main" id="{7B3F19C9-64C1-4868-95DD-BD076DDEE3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629954768"/>
      </p:ext>
    </p:extLst>
  </p:cSld>
  <p:clrMapOvr>
    <a:masterClrMapping/>
  </p:clrMapOvr>
  <mc:AlternateContent xmlns:mc="http://schemas.openxmlformats.org/markup-compatibility/2006" xmlns:p14="http://schemas.microsoft.com/office/powerpoint/2010/main">
    <mc:Choice Requires="p14">
      <p:transition spd="slow" advTm="162482">
        <p14:prism/>
      </p:transition>
    </mc:Choice>
    <mc:Fallback xmlns="">
      <p:transition spd="slow" advTm="162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Precedence of Operators</a:t>
            </a:r>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3098647436"/>
              </p:ext>
            </p:extLst>
          </p:nvPr>
        </p:nvGraphicFramePr>
        <p:xfrm>
          <a:off x="266700" y="772541"/>
          <a:ext cx="8610600" cy="4310761"/>
        </p:xfrm>
        <a:graphic>
          <a:graphicData uri="http://schemas.openxmlformats.org/drawingml/2006/table">
            <a:tbl>
              <a:tblPr/>
              <a:tblGrid>
                <a:gridCol w="4346302">
                  <a:extLst>
                    <a:ext uri="{9D8B030D-6E8A-4147-A177-3AD203B41FA5}">
                      <a16:colId xmlns:a16="http://schemas.microsoft.com/office/drawing/2014/main" val="20000"/>
                    </a:ext>
                  </a:extLst>
                </a:gridCol>
                <a:gridCol w="2296160">
                  <a:extLst>
                    <a:ext uri="{9D8B030D-6E8A-4147-A177-3AD203B41FA5}">
                      <a16:colId xmlns:a16="http://schemas.microsoft.com/office/drawing/2014/main" val="20001"/>
                    </a:ext>
                  </a:extLst>
                </a:gridCol>
                <a:gridCol w="1968138">
                  <a:extLst>
                    <a:ext uri="{9D8B030D-6E8A-4147-A177-3AD203B41FA5}">
                      <a16:colId xmlns:a16="http://schemas.microsoft.com/office/drawing/2014/main" val="20002"/>
                    </a:ext>
                  </a:extLst>
                </a:gridCol>
              </a:tblGrid>
              <a:tr h="381000">
                <a:tc>
                  <a:txBody>
                    <a:bodyPr/>
                    <a:lstStyle/>
                    <a:p>
                      <a:pPr marL="0" marR="0" algn="ctr">
                        <a:lnSpc>
                          <a:spcPct val="150000"/>
                        </a:lnSpc>
                        <a:spcBef>
                          <a:spcPts val="300"/>
                        </a:spcBef>
                        <a:spcAft>
                          <a:spcPts val="300"/>
                        </a:spcAft>
                      </a:pPr>
                      <a:r>
                        <a:rPr lang="en-SG" sz="2000" b="1" dirty="0">
                          <a:effectLst/>
                          <a:latin typeface="Arial Narrow" panose="020B0606020202030204" pitchFamily="34" charset="0"/>
                        </a:rPr>
                        <a:t> Operators</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50000"/>
                        </a:lnSpc>
                        <a:spcBef>
                          <a:spcPts val="300"/>
                        </a:spcBef>
                        <a:spcAft>
                          <a:spcPts val="300"/>
                        </a:spcAft>
                      </a:pPr>
                      <a:r>
                        <a:rPr lang="en-SG" sz="2000" b="1" dirty="0">
                          <a:effectLst/>
                          <a:latin typeface="Arial Narrow" panose="020B0606020202030204" pitchFamily="34" charset="0"/>
                        </a:rPr>
                        <a:t>Type</a:t>
                      </a:r>
                      <a:endParaRPr lang="en-SG" sz="20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50000"/>
                        </a:lnSpc>
                        <a:spcBef>
                          <a:spcPts val="300"/>
                        </a:spcBef>
                        <a:spcAft>
                          <a:spcPts val="300"/>
                        </a:spcAft>
                      </a:pPr>
                      <a:r>
                        <a:rPr lang="en-SG" sz="2000" b="1" dirty="0">
                          <a:effectLst/>
                          <a:latin typeface="Arial Narrow" panose="020B0606020202030204" pitchFamily="34" charset="0"/>
                        </a:rPr>
                        <a:t>Precedence</a:t>
                      </a:r>
                      <a:endParaRPr lang="en-SG" sz="20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 )</a:t>
                      </a:r>
                      <a:endParaRPr lang="en-SG" sz="2000" b="1" dirty="0">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parentheses</a:t>
                      </a:r>
                      <a:endParaRPr lang="en-SG" sz="1800" dirty="0">
                        <a:effectLst/>
                        <a:latin typeface="Arial Narrow" panose="020B0606020202030204" pitchFamily="34" charset="0"/>
                        <a:ea typeface="SimSun"/>
                      </a:endParaRPr>
                    </a:p>
                  </a:txBody>
                  <a:tcPr marL="68580" marR="68580" marT="0" marB="0" anchor="ctr">
                    <a:solidFill>
                      <a:schemeClr val="bg1"/>
                    </a:solidFill>
                  </a:tcPr>
                </a:tc>
                <a:tc rowSpan="9">
                  <a:txBody>
                    <a:bodyPr/>
                    <a:lstStyle/>
                    <a:p>
                      <a:pPr marL="0" marR="0" algn="ctr">
                        <a:lnSpc>
                          <a:spcPct val="150000"/>
                        </a:lnSpc>
                        <a:spcBef>
                          <a:spcPts val="600"/>
                        </a:spcBef>
                        <a:spcAft>
                          <a:spcPts val="0"/>
                        </a:spcAft>
                      </a:pPr>
                      <a:endParaRPr lang="en-SG" sz="2000" dirty="0">
                        <a:effectLst/>
                        <a:latin typeface="Arial Narrow" panose="020B0606020202030204" pitchFamily="34" charset="0"/>
                      </a:endParaRPr>
                    </a:p>
                    <a:p>
                      <a:pPr marL="0" marR="0" algn="ctr">
                        <a:lnSpc>
                          <a:spcPct val="150000"/>
                        </a:lnSpc>
                        <a:spcBef>
                          <a:spcPts val="600"/>
                        </a:spcBef>
                        <a:spcAft>
                          <a:spcPts val="0"/>
                        </a:spcAft>
                      </a:pPr>
                      <a:r>
                        <a:rPr lang="en-SG" sz="2000" dirty="0">
                          <a:effectLst/>
                          <a:latin typeface="Arial Narrow" panose="020B0606020202030204" pitchFamily="34" charset="0"/>
                        </a:rPr>
                        <a:t>highest</a:t>
                      </a:r>
                    </a:p>
                    <a:p>
                      <a:pPr marL="0" marR="0" algn="ctr">
                        <a:lnSpc>
                          <a:spcPct val="150000"/>
                        </a:lnSpc>
                        <a:spcBef>
                          <a:spcPts val="0"/>
                        </a:spcBef>
                        <a:spcAft>
                          <a:spcPts val="0"/>
                        </a:spcAft>
                      </a:pPr>
                      <a:r>
                        <a:rPr lang="en-SG" sz="2000" dirty="0">
                          <a:effectLst/>
                          <a:latin typeface="Arial Narrow" panose="020B0606020202030204" pitchFamily="34" charset="0"/>
                        </a:rPr>
                        <a:t> </a:t>
                      </a:r>
                    </a:p>
                    <a:p>
                      <a:pPr marL="0" marR="0" algn="ctr">
                        <a:lnSpc>
                          <a:spcPct val="150000"/>
                        </a:lnSpc>
                        <a:spcBef>
                          <a:spcPts val="0"/>
                        </a:spcBef>
                        <a:spcAft>
                          <a:spcPts val="0"/>
                        </a:spcAft>
                      </a:pPr>
                      <a:endParaRPr lang="en-SG" sz="2000" dirty="0">
                        <a:effectLst/>
                        <a:latin typeface="Arial Narrow" panose="020B0606020202030204" pitchFamily="34" charset="0"/>
                      </a:endParaRPr>
                    </a:p>
                    <a:p>
                      <a:pPr marL="0" marR="0" algn="ctr">
                        <a:lnSpc>
                          <a:spcPct val="150000"/>
                        </a:lnSpc>
                        <a:spcBef>
                          <a:spcPts val="600"/>
                        </a:spcBef>
                        <a:spcAft>
                          <a:spcPts val="0"/>
                        </a:spcAft>
                      </a:pPr>
                      <a:r>
                        <a:rPr lang="en-SG" sz="2000" dirty="0">
                          <a:effectLst/>
                          <a:latin typeface="Arial Narrow" panose="020B0606020202030204" pitchFamily="34" charset="0"/>
                        </a:rPr>
                        <a:t> </a:t>
                      </a:r>
                    </a:p>
                    <a:p>
                      <a:pPr marL="0" marR="0" algn="ctr">
                        <a:lnSpc>
                          <a:spcPct val="150000"/>
                        </a:lnSpc>
                        <a:spcBef>
                          <a:spcPts val="0"/>
                        </a:spcBef>
                        <a:spcAft>
                          <a:spcPts val="0"/>
                        </a:spcAft>
                      </a:pPr>
                      <a:r>
                        <a:rPr lang="en-SG" sz="2000" dirty="0">
                          <a:effectLst/>
                          <a:latin typeface="Arial Narrow" panose="020B0606020202030204" pitchFamily="34" charset="0"/>
                        </a:rPr>
                        <a:t> </a:t>
                      </a:r>
                    </a:p>
                    <a:p>
                      <a:pPr marL="0" marR="0" algn="ctr">
                        <a:lnSpc>
                          <a:spcPct val="150000"/>
                        </a:lnSpc>
                        <a:spcBef>
                          <a:spcPts val="300"/>
                        </a:spcBef>
                        <a:spcAft>
                          <a:spcPts val="0"/>
                        </a:spcAft>
                      </a:pPr>
                      <a:br>
                        <a:rPr lang="en-SG" sz="2000" dirty="0">
                          <a:effectLst/>
                          <a:latin typeface="Arial Narrow" panose="020B0606020202030204" pitchFamily="34" charset="0"/>
                        </a:rPr>
                      </a:br>
                      <a:r>
                        <a:rPr lang="en-SG" sz="2000" dirty="0">
                          <a:effectLst/>
                          <a:latin typeface="Arial Narrow" panose="020B0606020202030204" pitchFamily="34" charset="0"/>
                        </a:rPr>
                        <a:t>lowest</a:t>
                      </a:r>
                      <a:endParaRPr lang="en-SG" sz="2000" dirty="0">
                        <a:effectLst/>
                        <a:latin typeface="Arial Narrow" panose="020B0606020202030204" pitchFamily="34" charset="0"/>
                        <a:ea typeface="SimSun"/>
                      </a:endParaRPr>
                    </a:p>
                  </a:txBody>
                  <a:tcPr marL="68580" marR="68580" marT="0" marB="0">
                    <a:solidFill>
                      <a:schemeClr val="bg1"/>
                    </a:solidFill>
                  </a:tcPr>
                </a:tc>
                <a:extLst>
                  <a:ext uri="{0D108BD9-81ED-4DB2-BD59-A6C34878D82A}">
                    <a16:rowId xmlns:a16="http://schemas.microsoft.com/office/drawing/2014/main" val="10001"/>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a:t>
                      </a:r>
                      <a:endParaRPr lang="en-SG" sz="2000" b="1" dirty="0">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ea typeface="+mn-ea"/>
                        </a:rPr>
                        <a:t>exponentiation</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2"/>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	-		</a:t>
                      </a:r>
                      <a:endParaRPr lang="en-SG" sz="2000" b="1" dirty="0">
                        <a:solidFill>
                          <a:srgbClr val="FF0000"/>
                        </a:solidFill>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Unary</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3"/>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	/	//	%</a:t>
                      </a:r>
                      <a:endParaRPr lang="en-SG" sz="2000" b="1" dirty="0">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multiplicative</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4"/>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	-</a:t>
                      </a:r>
                      <a:endParaRPr lang="en-SG" sz="2000" b="1" dirty="0">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additive</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5"/>
                  </a:ext>
                </a:extLst>
              </a:tr>
              <a:tr h="719455">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&lt;	&lt;=	&gt;	&gt;=  ==  !=  in, not in, is, is not</a:t>
                      </a:r>
                      <a:endParaRPr lang="en-SG" sz="2000" b="1" dirty="0">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00000"/>
                        </a:lnSpc>
                        <a:spcBef>
                          <a:spcPts val="300"/>
                        </a:spcBef>
                        <a:spcAft>
                          <a:spcPts val="0"/>
                        </a:spcAft>
                      </a:pPr>
                      <a:r>
                        <a:rPr lang="en-SG" sz="1800" dirty="0">
                          <a:effectLst/>
                          <a:latin typeface="Arial Narrow" panose="020B0606020202030204" pitchFamily="34" charset="0"/>
                        </a:rPr>
                        <a:t>Relational, membership,</a:t>
                      </a:r>
                      <a:r>
                        <a:rPr lang="en-SG" sz="1800" baseline="0" dirty="0">
                          <a:effectLst/>
                          <a:latin typeface="Arial Narrow" panose="020B0606020202030204" pitchFamily="34" charset="0"/>
                        </a:rPr>
                        <a:t> identity</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6"/>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a:t>
                      </a:r>
                      <a:r>
                        <a:rPr lang="en-SG" sz="2000" b="1" dirty="0">
                          <a:solidFill>
                            <a:srgbClr val="FF0000"/>
                          </a:solidFill>
                          <a:effectLst/>
                          <a:latin typeface="Arial Narrow" panose="020B0606020202030204" pitchFamily="34" charset="0"/>
                          <a:cs typeface="Courier New" pitchFamily="49" charset="0"/>
                        </a:rPr>
                        <a:t>not</a:t>
                      </a:r>
                      <a:endParaRPr lang="en-SG" sz="2000" b="1" dirty="0">
                        <a:solidFill>
                          <a:srgbClr val="FF0000"/>
                        </a:solidFill>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Logical</a:t>
                      </a:r>
                      <a:r>
                        <a:rPr lang="en-SG" sz="1800" baseline="0" dirty="0">
                          <a:effectLst/>
                          <a:latin typeface="Arial Narrow" panose="020B0606020202030204" pitchFamily="34" charset="0"/>
                        </a:rPr>
                        <a:t> not</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US"/>
                    </a:p>
                  </a:txBody>
                  <a:tcPr/>
                </a:tc>
                <a:extLst>
                  <a:ext uri="{0D108BD9-81ED-4DB2-BD59-A6C34878D82A}">
                    <a16:rowId xmlns:a16="http://schemas.microsoft.com/office/drawing/2014/main" val="10007"/>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a:t>
                      </a:r>
                      <a:r>
                        <a:rPr lang="en-SG" sz="2000" b="1" dirty="0">
                          <a:solidFill>
                            <a:srgbClr val="FF0000"/>
                          </a:solidFill>
                          <a:effectLst/>
                          <a:latin typeface="Arial Narrow" panose="020B0606020202030204" pitchFamily="34" charset="0"/>
                          <a:cs typeface="Courier New" pitchFamily="49" charset="0"/>
                        </a:rPr>
                        <a:t>and</a:t>
                      </a:r>
                      <a:endParaRPr lang="en-SG" sz="2000" b="1" dirty="0">
                        <a:solidFill>
                          <a:srgbClr val="FF0000"/>
                        </a:solidFill>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Logical</a:t>
                      </a:r>
                      <a:r>
                        <a:rPr lang="en-SG" sz="1800" baseline="0" dirty="0">
                          <a:effectLst/>
                          <a:latin typeface="Arial Narrow" panose="020B0606020202030204" pitchFamily="34" charset="0"/>
                        </a:rPr>
                        <a:t> and</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8"/>
                  </a:ext>
                </a:extLst>
              </a:tr>
              <a:tr h="381000">
                <a:tc>
                  <a:txBody>
                    <a:bodyPr/>
                    <a:lstStyle/>
                    <a:p>
                      <a:pPr marL="0" marR="0">
                        <a:lnSpc>
                          <a:spcPct val="150000"/>
                        </a:lnSpc>
                        <a:spcBef>
                          <a:spcPts val="300"/>
                        </a:spcBef>
                        <a:spcAft>
                          <a:spcPts val="0"/>
                        </a:spcAft>
                        <a:tabLst>
                          <a:tab pos="151765" algn="l"/>
                          <a:tab pos="437515" algn="l"/>
                          <a:tab pos="723265" algn="l"/>
                          <a:tab pos="1009015" algn="l"/>
                          <a:tab pos="1294765" algn="l"/>
                          <a:tab pos="1580515" algn="l"/>
                        </a:tabLst>
                      </a:pPr>
                      <a:r>
                        <a:rPr lang="en-SG" sz="2000" b="1" dirty="0">
                          <a:effectLst/>
                          <a:latin typeface="Arial Narrow" panose="020B0606020202030204" pitchFamily="34" charset="0"/>
                          <a:cs typeface="Courier New" pitchFamily="49" charset="0"/>
                        </a:rPr>
                        <a:t>	</a:t>
                      </a:r>
                      <a:r>
                        <a:rPr lang="en-SG" sz="2000" b="1" dirty="0">
                          <a:solidFill>
                            <a:srgbClr val="FF0000"/>
                          </a:solidFill>
                          <a:effectLst/>
                          <a:latin typeface="Arial Narrow" panose="020B0606020202030204" pitchFamily="34" charset="0"/>
                          <a:cs typeface="Courier New" pitchFamily="49" charset="0"/>
                        </a:rPr>
                        <a:t>or</a:t>
                      </a:r>
                      <a:endParaRPr lang="en-SG" sz="2000" b="1" dirty="0">
                        <a:solidFill>
                          <a:srgbClr val="FF0000"/>
                        </a:solidFill>
                        <a:effectLst/>
                        <a:latin typeface="Arial Narrow" panose="020B0606020202030204" pitchFamily="34" charset="0"/>
                        <a:ea typeface="SimSun"/>
                        <a:cs typeface="Courier New" pitchFamily="49" charset="0"/>
                      </a:endParaRPr>
                    </a:p>
                  </a:txBody>
                  <a:tcPr marL="68580" marR="68580" marT="0" marB="0" anchor="ctr">
                    <a:solidFill>
                      <a:schemeClr val="bg1"/>
                    </a:solidFill>
                  </a:tcPr>
                </a:tc>
                <a:tc>
                  <a:txBody>
                    <a:bodyPr/>
                    <a:lstStyle/>
                    <a:p>
                      <a:pPr marL="0" marR="0" algn="ctr">
                        <a:lnSpc>
                          <a:spcPct val="150000"/>
                        </a:lnSpc>
                        <a:spcBef>
                          <a:spcPts val="300"/>
                        </a:spcBef>
                        <a:spcAft>
                          <a:spcPts val="0"/>
                        </a:spcAft>
                      </a:pPr>
                      <a:r>
                        <a:rPr lang="en-SG" sz="1800" dirty="0">
                          <a:effectLst/>
                          <a:latin typeface="Arial Narrow" panose="020B0606020202030204" pitchFamily="34" charset="0"/>
                        </a:rPr>
                        <a:t>logical or</a:t>
                      </a:r>
                      <a:endParaRPr lang="en-SG" sz="1800" dirty="0">
                        <a:effectLst/>
                        <a:latin typeface="Arial Narrow" panose="020B0606020202030204" pitchFamily="34" charset="0"/>
                        <a:ea typeface="SimSun"/>
                      </a:endParaRPr>
                    </a:p>
                  </a:txBody>
                  <a:tcPr marL="68580" marR="68580" marT="0" marB="0" anchor="ctr">
                    <a:solidFill>
                      <a:schemeClr val="bg1"/>
                    </a:solidFill>
                  </a:tcPr>
                </a:tc>
                <a:tc vMerge="1">
                  <a:txBody>
                    <a:bodyPr/>
                    <a:lstStyle/>
                    <a:p>
                      <a:endParaRPr lang="en-SG"/>
                    </a:p>
                  </a:txBody>
                  <a:tcPr/>
                </a:tc>
                <a:extLst>
                  <a:ext uri="{0D108BD9-81ED-4DB2-BD59-A6C34878D82A}">
                    <a16:rowId xmlns:a16="http://schemas.microsoft.com/office/drawing/2014/main" val="10009"/>
                  </a:ext>
                </a:extLst>
              </a:tr>
            </a:tbl>
          </a:graphicData>
        </a:graphic>
      </p:graphicFrame>
      <p:sp>
        <p:nvSpPr>
          <p:cNvPr id="6" name="Down Arrow 5"/>
          <p:cNvSpPr>
            <a:spLocks noChangeArrowheads="1"/>
          </p:cNvSpPr>
          <p:nvPr/>
        </p:nvSpPr>
        <p:spPr bwMode="auto">
          <a:xfrm>
            <a:off x="7772400" y="2362200"/>
            <a:ext cx="171450" cy="1981200"/>
          </a:xfrm>
          <a:prstGeom prst="downArrow">
            <a:avLst>
              <a:gd name="adj1" fmla="val 50000"/>
              <a:gd name="adj2" fmla="val 173403"/>
            </a:avLst>
          </a:prstGeom>
          <a:solidFill>
            <a:srgbClr val="FF0000"/>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sp>
        <p:nvSpPr>
          <p:cNvPr id="3" name="TextBox 2">
            <a:extLst>
              <a:ext uri="{FF2B5EF4-FFF2-40B4-BE49-F238E27FC236}">
                <a16:creationId xmlns:a16="http://schemas.microsoft.com/office/drawing/2014/main" id="{9E86F191-107D-4CE9-8D6F-AF0737F73BD1}"/>
              </a:ext>
            </a:extLst>
          </p:cNvPr>
          <p:cNvSpPr txBox="1"/>
          <p:nvPr/>
        </p:nvSpPr>
        <p:spPr>
          <a:xfrm>
            <a:off x="3036964" y="5292914"/>
            <a:ext cx="3070071" cy="369332"/>
          </a:xfrm>
          <a:prstGeom prst="rect">
            <a:avLst/>
          </a:prstGeom>
          <a:noFill/>
        </p:spPr>
        <p:txBody>
          <a:bodyPr wrap="none" rtlCol="0">
            <a:spAutoFit/>
          </a:bodyPr>
          <a:lstStyle/>
          <a:p>
            <a:r>
              <a:rPr lang="en-US" dirty="0"/>
              <a:t>a  and  b  or  not  c == False</a:t>
            </a:r>
          </a:p>
        </p:txBody>
      </p:sp>
      <p:sp>
        <p:nvSpPr>
          <p:cNvPr id="7" name="TextBox 6">
            <a:extLst>
              <a:ext uri="{FF2B5EF4-FFF2-40B4-BE49-F238E27FC236}">
                <a16:creationId xmlns:a16="http://schemas.microsoft.com/office/drawing/2014/main" id="{4DD629C9-948C-4BE4-B3D9-2F665B1490DB}"/>
              </a:ext>
            </a:extLst>
          </p:cNvPr>
          <p:cNvSpPr txBox="1"/>
          <p:nvPr/>
        </p:nvSpPr>
        <p:spPr>
          <a:xfrm>
            <a:off x="4671646" y="5292914"/>
            <a:ext cx="1492716" cy="369332"/>
          </a:xfrm>
          <a:prstGeom prst="rect">
            <a:avLst/>
          </a:prstGeom>
          <a:noFill/>
        </p:spPr>
        <p:txBody>
          <a:bodyPr wrap="none" rtlCol="0">
            <a:spAutoFit/>
          </a:bodyPr>
          <a:lstStyle/>
          <a:p>
            <a:r>
              <a:rPr lang="en-US" dirty="0">
                <a:sym typeface="Wingdings" panose="05000000000000000000" pitchFamily="2" charset="2"/>
              </a:rPr>
              <a:t> (                 )</a:t>
            </a:r>
            <a:endParaRPr lang="en-US" dirty="0"/>
          </a:p>
        </p:txBody>
      </p:sp>
      <p:sp>
        <p:nvSpPr>
          <p:cNvPr id="8" name="TextBox 7">
            <a:extLst>
              <a:ext uri="{FF2B5EF4-FFF2-40B4-BE49-F238E27FC236}">
                <a16:creationId xmlns:a16="http://schemas.microsoft.com/office/drawing/2014/main" id="{2F035A22-F3EC-4AC9-8DBC-2A7A9CCC6D2F}"/>
              </a:ext>
            </a:extLst>
          </p:cNvPr>
          <p:cNvSpPr txBox="1"/>
          <p:nvPr/>
        </p:nvSpPr>
        <p:spPr>
          <a:xfrm>
            <a:off x="4237893" y="5284094"/>
            <a:ext cx="2005677" cy="369332"/>
          </a:xfrm>
          <a:prstGeom prst="rect">
            <a:avLst/>
          </a:prstGeom>
          <a:noFill/>
        </p:spPr>
        <p:txBody>
          <a:bodyPr wrap="none" rtlCol="0">
            <a:spAutoFit/>
          </a:bodyPr>
          <a:lstStyle/>
          <a:p>
            <a:r>
              <a:rPr lang="en-US" dirty="0">
                <a:sym typeface="Wingdings" panose="05000000000000000000" pitchFamily="2" charset="2"/>
              </a:rPr>
              <a:t> (                         )</a:t>
            </a:r>
            <a:endParaRPr lang="en-US" dirty="0"/>
          </a:p>
        </p:txBody>
      </p:sp>
      <p:sp>
        <p:nvSpPr>
          <p:cNvPr id="9" name="TextBox 8">
            <a:extLst>
              <a:ext uri="{FF2B5EF4-FFF2-40B4-BE49-F238E27FC236}">
                <a16:creationId xmlns:a16="http://schemas.microsoft.com/office/drawing/2014/main" id="{4391E0F3-1924-4F1C-AFCA-03C9710A71C9}"/>
              </a:ext>
            </a:extLst>
          </p:cNvPr>
          <p:cNvSpPr txBox="1"/>
          <p:nvPr/>
        </p:nvSpPr>
        <p:spPr>
          <a:xfrm>
            <a:off x="2885496" y="5284094"/>
            <a:ext cx="1300356" cy="369332"/>
          </a:xfrm>
          <a:prstGeom prst="rect">
            <a:avLst/>
          </a:prstGeom>
          <a:noFill/>
        </p:spPr>
        <p:txBody>
          <a:bodyPr wrap="none" rtlCol="0">
            <a:spAutoFit/>
          </a:bodyPr>
          <a:lstStyle/>
          <a:p>
            <a:r>
              <a:rPr lang="en-US" dirty="0">
                <a:sym typeface="Wingdings" panose="05000000000000000000" pitchFamily="2" charset="2"/>
              </a:rPr>
              <a:t> (              )</a:t>
            </a:r>
            <a:endParaRPr lang="en-US" dirty="0"/>
          </a:p>
        </p:txBody>
      </p:sp>
      <p:pic>
        <p:nvPicPr>
          <p:cNvPr id="11" name="Audio 10">
            <a:hlinkClick r:id="" action="ppaction://media"/>
            <a:extLst>
              <a:ext uri="{FF2B5EF4-FFF2-40B4-BE49-F238E27FC236}">
                <a16:creationId xmlns:a16="http://schemas.microsoft.com/office/drawing/2014/main" id="{29CE7441-6C62-4E29-A152-826A1B1A18F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031708866"/>
      </p:ext>
    </p:extLst>
  </p:cSld>
  <p:clrMapOvr>
    <a:masterClrMapping/>
  </p:clrMapOvr>
  <mc:AlternateContent xmlns:mc="http://schemas.openxmlformats.org/markup-compatibility/2006" xmlns:p14="http://schemas.microsoft.com/office/powerpoint/2010/main">
    <mc:Choice Requires="p14">
      <p:transition spd="slow" advTm="64096">
        <p14:prism/>
      </p:transition>
    </mc:Choice>
    <mc:Fallback xmlns="">
      <p:transition spd="slow" advTm="64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1"/>
                </p:tgtEl>
              </p:cMediaNode>
            </p:audio>
          </p:childTnLst>
        </p:cTn>
      </p:par>
    </p:tnLst>
    <p:bldLst>
      <p:bldP spid="3"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4.9|5.4|5.9"/>
</p:tagLst>
</file>

<file path=ppt/tags/tag2.xml><?xml version="1.0" encoding="utf-8"?>
<p:tagLst xmlns:a="http://schemas.openxmlformats.org/drawingml/2006/main" xmlns:r="http://schemas.openxmlformats.org/officeDocument/2006/relationships" xmlns:p="http://schemas.openxmlformats.org/presentationml/2006/main">
  <p:tag name="TIMING" val="|28.6|27.6"/>
</p:tagLst>
</file>

<file path=ppt/tags/tag3.xml><?xml version="1.0" encoding="utf-8"?>
<p:tagLst xmlns:a="http://schemas.openxmlformats.org/drawingml/2006/main" xmlns:r="http://schemas.openxmlformats.org/officeDocument/2006/relationships" xmlns:p="http://schemas.openxmlformats.org/presentationml/2006/main">
  <p:tag name="TIMING" val="|9.6"/>
</p:tagLst>
</file>

<file path=ppt/tags/tag4.xml><?xml version="1.0" encoding="utf-8"?>
<p:tagLst xmlns:a="http://schemas.openxmlformats.org/drawingml/2006/main" xmlns:r="http://schemas.openxmlformats.org/officeDocument/2006/relationships" xmlns:p="http://schemas.openxmlformats.org/presentationml/2006/main">
  <p:tag name="TIMING" val="|21.6|11.5|9.8|24.5|21.7|27.9|20"/>
</p:tagLst>
</file>

<file path=ppt/tags/tag5.xml><?xml version="1.0" encoding="utf-8"?>
<p:tagLst xmlns:a="http://schemas.openxmlformats.org/drawingml/2006/main" xmlns:r="http://schemas.openxmlformats.org/officeDocument/2006/relationships" xmlns:p="http://schemas.openxmlformats.org/presentationml/2006/main">
  <p:tag name="TIMING" val="|27.8|6|3.7|7.7"/>
</p:tagLst>
</file>

<file path=ppt/tags/tag6.xml><?xml version="1.0" encoding="utf-8"?>
<p:tagLst xmlns:a="http://schemas.openxmlformats.org/drawingml/2006/main" xmlns:r="http://schemas.openxmlformats.org/officeDocument/2006/relationships" xmlns:p="http://schemas.openxmlformats.org/presentationml/2006/main">
  <p:tag name="TIMING" val="|8.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7CDE5220-6D3F-4DB1-82EF-2121FD872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DB9228-AA1E-411A-B7C3-548774DDAA2E}">
  <ds:schemaRefs>
    <ds:schemaRef ds:uri="http://schemas.microsoft.com/sharepoint/v3/contenttype/forms"/>
  </ds:schemaRefs>
</ds:datastoreItem>
</file>

<file path=customXml/itemProps3.xml><?xml version="1.0" encoding="utf-8"?>
<ds:datastoreItem xmlns:ds="http://schemas.openxmlformats.org/officeDocument/2006/customXml" ds:itemID="{0F9C5DDA-4485-48F9-85F7-1C9DDF8CBBE1}">
  <ds:schemaRefs>
    <ds:schemaRef ds:uri="http://schemas.microsoft.com/office/2006/metadata/properti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9552dbef-7a6a-4b43-9b20-c56e2880b8c9"/>
    <ds:schemaRef ds:uri="ca7cff02-f992-47a1-a703-ade4bd02634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7034</TotalTime>
  <Words>2112</Words>
  <Application>Microsoft Office PowerPoint</Application>
  <PresentationFormat>On-screen Show (4:3)</PresentationFormat>
  <Paragraphs>180</Paragraphs>
  <Slides>12</Slides>
  <Notes>12</Notes>
  <HiddenSlides>0</HiddenSlides>
  <MMClips>11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Batang</vt:lpstr>
      <vt:lpstr>SimHei</vt:lpstr>
      <vt:lpstr>SimSun</vt:lpstr>
      <vt:lpstr>Arial</vt:lpstr>
      <vt:lpstr>Arial Narrow</vt:lpstr>
      <vt:lpstr>Calibri</vt:lpstr>
      <vt:lpstr>Courier New</vt:lpstr>
      <vt:lpstr>Kristen ITC</vt:lpstr>
      <vt:lpstr>Tahoma</vt:lpstr>
      <vt:lpstr>Times New Roman</vt:lpstr>
      <vt:lpstr>Verdana</vt:lpstr>
      <vt:lpstr>Wingdings</vt:lpstr>
      <vt:lpstr>Default Design</vt:lpstr>
      <vt:lpstr>PowerPoint Presentation</vt:lpstr>
      <vt:lpstr>Objectives</vt:lpstr>
      <vt:lpstr>Compound Conditions</vt:lpstr>
      <vt:lpstr>Truth Table of Logical Operators</vt:lpstr>
      <vt:lpstr>Logical AND Operator</vt:lpstr>
      <vt:lpstr>Logical OR Operator</vt:lpstr>
      <vt:lpstr>Logical NOT Operator</vt:lpstr>
      <vt:lpstr>De Morgan’s Laws</vt:lpstr>
      <vt:lpstr>Precedence of Operators</vt:lpstr>
      <vt:lpstr>Example</vt:lpstr>
      <vt:lpstr>PowerPoint Presentation</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597</cp:revision>
  <dcterms:created xsi:type="dcterms:W3CDTF">2010-03-15T07:19:17Z</dcterms:created>
  <dcterms:modified xsi:type="dcterms:W3CDTF">2023-05-01T07:57:03Z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2023-05-01T07:57:03Z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cfd0f461-1b99-47ea-bfb5-3bf64dbf5f87</vt:lpwstr>
  </property>
  <property fmtid="{D5CDD505-2E9C-101B-9397-08002B2CF9AE}" pid="9" name="MSIP_Label_30286cb9-b49f-4646-87a5-340028348160_ContentBits">
    <vt:lpwstr>1</vt:lpwstr>
  </property>
</Properties>
</file>